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theme/theme2.xml" ContentType="application/vnd.openxmlformats-officedocument.them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hart6.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style5.xml" ContentType="application/vnd.ms-office.chartstyle+xml"/>
  <Override PartName="/ppt/charts/colors5.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Lst>
  <p:notesMasterIdLst>
    <p:notesMasterId r:id="rId39"/>
  </p:notesMasterIdLst>
  <p:sldIdLst>
    <p:sldId id="256" r:id="rId2"/>
    <p:sldId id="257" r:id="rId3"/>
    <p:sldId id="258" r:id="rId4"/>
    <p:sldId id="259" r:id="rId5"/>
    <p:sldId id="262" r:id="rId6"/>
    <p:sldId id="261" r:id="rId7"/>
    <p:sldId id="260" r:id="rId8"/>
    <p:sldId id="263" r:id="rId9"/>
    <p:sldId id="282" r:id="rId10"/>
    <p:sldId id="281" r:id="rId11"/>
    <p:sldId id="264" r:id="rId12"/>
    <p:sldId id="265" r:id="rId13"/>
    <p:sldId id="283" r:id="rId14"/>
    <p:sldId id="266" r:id="rId15"/>
    <p:sldId id="284" r:id="rId16"/>
    <p:sldId id="285" r:id="rId17"/>
    <p:sldId id="286" r:id="rId18"/>
    <p:sldId id="287" r:id="rId19"/>
    <p:sldId id="267" r:id="rId20"/>
    <p:sldId id="288" r:id="rId21"/>
    <p:sldId id="289" r:id="rId22"/>
    <p:sldId id="268" r:id="rId23"/>
    <p:sldId id="269" r:id="rId24"/>
    <p:sldId id="270" r:id="rId25"/>
    <p:sldId id="271" r:id="rId26"/>
    <p:sldId id="272" r:id="rId27"/>
    <p:sldId id="273" r:id="rId28"/>
    <p:sldId id="274" r:id="rId29"/>
    <p:sldId id="275" r:id="rId30"/>
    <p:sldId id="276" r:id="rId31"/>
    <p:sldId id="291" r:id="rId32"/>
    <p:sldId id="290" r:id="rId33"/>
    <p:sldId id="277" r:id="rId34"/>
    <p:sldId id="278" r:id="rId35"/>
    <p:sldId id="292" r:id="rId36"/>
    <p:sldId id="279" r:id="rId37"/>
    <p:sldId id="28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32"/>
    <p:restoredTop sz="81571"/>
  </p:normalViewPr>
  <p:slideViewPr>
    <p:cSldViewPr snapToGrid="0" snapToObjects="1">
      <p:cViewPr varScale="1">
        <p:scale>
          <a:sx n="67" d="100"/>
          <a:sy n="67" d="100"/>
        </p:scale>
        <p:origin x="192"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000" dirty="0"/>
              <a:t>PK+CT</a:t>
            </a:r>
            <a:r>
              <a:rPr lang="en-US" sz="3000" baseline="0" dirty="0"/>
              <a:t> (bytes)</a:t>
            </a:r>
            <a:endParaRPr lang="en-US" sz="3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Sheet1!$A$4:$A$21</c:f>
              <c:strCache>
                <c:ptCount val="18"/>
                <c:pt idx="0">
                  <c:v>NTRU</c:v>
                </c:pt>
                <c:pt idx="1">
                  <c:v>Kyber</c:v>
                </c:pt>
                <c:pt idx="2">
                  <c:v>Saber</c:v>
                </c:pt>
                <c:pt idx="3">
                  <c:v>NTRU</c:v>
                </c:pt>
                <c:pt idx="4">
                  <c:v>NTRU</c:v>
                </c:pt>
                <c:pt idx="8">
                  <c:v>Kyber</c:v>
                </c:pt>
                <c:pt idx="9">
                  <c:v>Saber</c:v>
                </c:pt>
                <c:pt idx="10">
                  <c:v>NTRU</c:v>
                </c:pt>
                <c:pt idx="14">
                  <c:v>Kyber</c:v>
                </c:pt>
                <c:pt idx="15">
                  <c:v>Saber</c:v>
                </c:pt>
                <c:pt idx="16">
                  <c:v>NTRU</c:v>
                </c:pt>
                <c:pt idx="17">
                  <c:v>NTRU</c:v>
                </c:pt>
              </c:strCache>
            </c:strRef>
          </c:cat>
          <c:val>
            <c:numRef>
              <c:f>Sheet1!$Q$4:$Q$21</c:f>
              <c:numCache>
                <c:formatCode>General</c:formatCode>
                <c:ptCount val="18"/>
                <c:pt idx="0">
                  <c:v>1398</c:v>
                </c:pt>
                <c:pt idx="1">
                  <c:v>1568</c:v>
                </c:pt>
                <c:pt idx="2">
                  <c:v>1408</c:v>
                </c:pt>
                <c:pt idx="3">
                  <c:v>2276</c:v>
                </c:pt>
                <c:pt idx="4">
                  <c:v>1862</c:v>
                </c:pt>
                <c:pt idx="8">
                  <c:v>2272</c:v>
                </c:pt>
                <c:pt idx="9">
                  <c:v>2080</c:v>
                </c:pt>
                <c:pt idx="10">
                  <c:v>2460</c:v>
                </c:pt>
                <c:pt idx="14">
                  <c:v>3136</c:v>
                </c:pt>
                <c:pt idx="15">
                  <c:v>2784</c:v>
                </c:pt>
                <c:pt idx="16">
                  <c:v>3684</c:v>
                </c:pt>
                <c:pt idx="17">
                  <c:v>4802</c:v>
                </c:pt>
              </c:numCache>
            </c:numRef>
          </c:val>
          <c:extLst>
            <c:ext xmlns:c16="http://schemas.microsoft.com/office/drawing/2014/chart" uri="{C3380CC4-5D6E-409C-BE32-E72D297353CC}">
              <c16:uniqueId val="{00000000-29F8-BC49-B762-5CB7D95C7520}"/>
            </c:ext>
          </c:extLst>
        </c:ser>
        <c:dLbls>
          <c:showLegendKey val="0"/>
          <c:showVal val="0"/>
          <c:showCatName val="0"/>
          <c:showSerName val="0"/>
          <c:showPercent val="0"/>
          <c:showBubbleSize val="0"/>
        </c:dLbls>
        <c:gapWidth val="219"/>
        <c:overlap val="-27"/>
        <c:axId val="733637840"/>
        <c:axId val="733642160"/>
      </c:barChart>
      <c:catAx>
        <c:axId val="7336378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33642160"/>
        <c:crosses val="autoZero"/>
        <c:auto val="1"/>
        <c:lblAlgn val="ctr"/>
        <c:lblOffset val="100"/>
        <c:noMultiLvlLbl val="0"/>
      </c:catAx>
      <c:valAx>
        <c:axId val="733642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3363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000" dirty="0" err="1"/>
              <a:t>Optimzed</a:t>
            </a:r>
            <a:r>
              <a:rPr lang="en-US" sz="3000" dirty="0"/>
              <a:t> implementation cycle</a:t>
            </a:r>
            <a:r>
              <a:rPr lang="en-US" sz="3000" baseline="0" dirty="0"/>
              <a:t> counts             (on Haswell) from specifications</a:t>
            </a:r>
            <a:endParaRPr lang="en-US" sz="3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KeyGen</c:v>
          </c:tx>
          <c:spPr>
            <a:solidFill>
              <a:schemeClr val="accent1"/>
            </a:solidFill>
            <a:ln>
              <a:noFill/>
            </a:ln>
            <a:effectLst/>
          </c:spPr>
          <c:invertIfNegative val="0"/>
          <c:cat>
            <c:strRef>
              <c:f>Sheet1!$A$31:$A$45</c:f>
              <c:strCache>
                <c:ptCount val="15"/>
                <c:pt idx="0">
                  <c:v>Kyber</c:v>
                </c:pt>
                <c:pt idx="1">
                  <c:v>Saber</c:v>
                </c:pt>
                <c:pt idx="2">
                  <c:v>NTRU</c:v>
                </c:pt>
                <c:pt idx="3">
                  <c:v>NTRU</c:v>
                </c:pt>
                <c:pt idx="7">
                  <c:v>Kyber</c:v>
                </c:pt>
                <c:pt idx="8">
                  <c:v>Saber</c:v>
                </c:pt>
                <c:pt idx="9">
                  <c:v>NTRU</c:v>
                </c:pt>
                <c:pt idx="13">
                  <c:v>Kyber</c:v>
                </c:pt>
                <c:pt idx="14">
                  <c:v>Saber</c:v>
                </c:pt>
              </c:strCache>
            </c:strRef>
          </c:cat>
          <c:val>
            <c:numRef>
              <c:f>Sheet1!$E$31:$E$45</c:f>
              <c:numCache>
                <c:formatCode>General</c:formatCode>
                <c:ptCount val="15"/>
                <c:pt idx="0">
                  <c:v>33856</c:v>
                </c:pt>
                <c:pt idx="1">
                  <c:v>45232</c:v>
                </c:pt>
                <c:pt idx="2">
                  <c:v>340823</c:v>
                </c:pt>
                <c:pt idx="3">
                  <c:v>309216</c:v>
                </c:pt>
                <c:pt idx="7">
                  <c:v>52732</c:v>
                </c:pt>
                <c:pt idx="8">
                  <c:v>80340</c:v>
                </c:pt>
                <c:pt idx="9">
                  <c:v>431667</c:v>
                </c:pt>
                <c:pt idx="13">
                  <c:v>73544</c:v>
                </c:pt>
                <c:pt idx="14">
                  <c:v>126220</c:v>
                </c:pt>
              </c:numCache>
            </c:numRef>
          </c:val>
          <c:extLst>
            <c:ext xmlns:c16="http://schemas.microsoft.com/office/drawing/2014/chart" uri="{C3380CC4-5D6E-409C-BE32-E72D297353CC}">
              <c16:uniqueId val="{00000000-4969-724A-AF57-E940A0D27C29}"/>
            </c:ext>
          </c:extLst>
        </c:ser>
        <c:ser>
          <c:idx val="1"/>
          <c:order val="1"/>
          <c:tx>
            <c:v>Encaps</c:v>
          </c:tx>
          <c:spPr>
            <a:solidFill>
              <a:schemeClr val="accent2"/>
            </a:solidFill>
            <a:ln>
              <a:noFill/>
            </a:ln>
            <a:effectLst/>
          </c:spPr>
          <c:invertIfNegative val="0"/>
          <c:cat>
            <c:strRef>
              <c:f>Sheet1!$A$31:$A$45</c:f>
              <c:strCache>
                <c:ptCount val="15"/>
                <c:pt idx="0">
                  <c:v>Kyber</c:v>
                </c:pt>
                <c:pt idx="1">
                  <c:v>Saber</c:v>
                </c:pt>
                <c:pt idx="2">
                  <c:v>NTRU</c:v>
                </c:pt>
                <c:pt idx="3">
                  <c:v>NTRU</c:v>
                </c:pt>
                <c:pt idx="7">
                  <c:v>Kyber</c:v>
                </c:pt>
                <c:pt idx="8">
                  <c:v>Saber</c:v>
                </c:pt>
                <c:pt idx="9">
                  <c:v>NTRU</c:v>
                </c:pt>
                <c:pt idx="13">
                  <c:v>Kyber</c:v>
                </c:pt>
                <c:pt idx="14">
                  <c:v>Saber</c:v>
                </c:pt>
              </c:strCache>
            </c:strRef>
          </c:cat>
          <c:val>
            <c:numRef>
              <c:f>Sheet1!$F$31:$F$45</c:f>
              <c:numCache>
                <c:formatCode>General</c:formatCode>
                <c:ptCount val="15"/>
                <c:pt idx="0">
                  <c:v>45200</c:v>
                </c:pt>
                <c:pt idx="1">
                  <c:v>62236</c:v>
                </c:pt>
                <c:pt idx="2">
                  <c:v>50441</c:v>
                </c:pt>
                <c:pt idx="3">
                  <c:v>83519</c:v>
                </c:pt>
                <c:pt idx="7">
                  <c:v>67624</c:v>
                </c:pt>
                <c:pt idx="8">
                  <c:v>103204</c:v>
                </c:pt>
                <c:pt idx="9">
                  <c:v>98809</c:v>
                </c:pt>
                <c:pt idx="13">
                  <c:v>97324</c:v>
                </c:pt>
                <c:pt idx="14">
                  <c:v>153832</c:v>
                </c:pt>
              </c:numCache>
            </c:numRef>
          </c:val>
          <c:extLst>
            <c:ext xmlns:c16="http://schemas.microsoft.com/office/drawing/2014/chart" uri="{C3380CC4-5D6E-409C-BE32-E72D297353CC}">
              <c16:uniqueId val="{00000001-4969-724A-AF57-E940A0D27C29}"/>
            </c:ext>
          </c:extLst>
        </c:ser>
        <c:ser>
          <c:idx val="2"/>
          <c:order val="2"/>
          <c:tx>
            <c:v>Decaps</c:v>
          </c:tx>
          <c:spPr>
            <a:solidFill>
              <a:schemeClr val="accent3"/>
            </a:solidFill>
            <a:ln>
              <a:noFill/>
            </a:ln>
            <a:effectLst/>
          </c:spPr>
          <c:invertIfNegative val="0"/>
          <c:cat>
            <c:strRef>
              <c:f>Sheet1!$A$31:$A$45</c:f>
              <c:strCache>
                <c:ptCount val="15"/>
                <c:pt idx="0">
                  <c:v>Kyber</c:v>
                </c:pt>
                <c:pt idx="1">
                  <c:v>Saber</c:v>
                </c:pt>
                <c:pt idx="2">
                  <c:v>NTRU</c:v>
                </c:pt>
                <c:pt idx="3">
                  <c:v>NTRU</c:v>
                </c:pt>
                <c:pt idx="7">
                  <c:v>Kyber</c:v>
                </c:pt>
                <c:pt idx="8">
                  <c:v>Saber</c:v>
                </c:pt>
                <c:pt idx="9">
                  <c:v>NTRU</c:v>
                </c:pt>
                <c:pt idx="13">
                  <c:v>Kyber</c:v>
                </c:pt>
                <c:pt idx="14">
                  <c:v>Saber</c:v>
                </c:pt>
              </c:strCache>
            </c:strRef>
          </c:cat>
          <c:val>
            <c:numRef>
              <c:f>Sheet1!$G$31:$G$45</c:f>
              <c:numCache>
                <c:formatCode>General</c:formatCode>
                <c:ptCount val="15"/>
                <c:pt idx="0">
                  <c:v>34572</c:v>
                </c:pt>
                <c:pt idx="1">
                  <c:v>62624</c:v>
                </c:pt>
                <c:pt idx="2">
                  <c:v>62267</c:v>
                </c:pt>
                <c:pt idx="3">
                  <c:v>59729</c:v>
                </c:pt>
                <c:pt idx="7">
                  <c:v>53156</c:v>
                </c:pt>
                <c:pt idx="8">
                  <c:v>103092</c:v>
                </c:pt>
                <c:pt idx="9">
                  <c:v>75384</c:v>
                </c:pt>
                <c:pt idx="13">
                  <c:v>79128</c:v>
                </c:pt>
                <c:pt idx="14">
                  <c:v>155700</c:v>
                </c:pt>
              </c:numCache>
            </c:numRef>
          </c:val>
          <c:extLst>
            <c:ext xmlns:c16="http://schemas.microsoft.com/office/drawing/2014/chart" uri="{C3380CC4-5D6E-409C-BE32-E72D297353CC}">
              <c16:uniqueId val="{00000002-4969-724A-AF57-E940A0D27C29}"/>
            </c:ext>
          </c:extLst>
        </c:ser>
        <c:dLbls>
          <c:showLegendKey val="0"/>
          <c:showVal val="0"/>
          <c:showCatName val="0"/>
          <c:showSerName val="0"/>
          <c:showPercent val="0"/>
          <c:showBubbleSize val="0"/>
        </c:dLbls>
        <c:gapWidth val="219"/>
        <c:overlap val="-27"/>
        <c:axId val="774866736"/>
        <c:axId val="774868384"/>
      </c:barChart>
      <c:catAx>
        <c:axId val="77486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74868384"/>
        <c:crosses val="autoZero"/>
        <c:auto val="1"/>
        <c:lblAlgn val="ctr"/>
        <c:lblOffset val="100"/>
        <c:noMultiLvlLbl val="0"/>
      </c:catAx>
      <c:valAx>
        <c:axId val="774868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86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r>
              <a:rPr lang="en-US" sz="3000" dirty="0"/>
              <a:t>Total</a:t>
            </a:r>
            <a:r>
              <a:rPr lang="en-US" sz="3000" baseline="0" dirty="0"/>
              <a:t> Cost PK+CT+1000*(</a:t>
            </a:r>
            <a:r>
              <a:rPr lang="en-US" sz="3000" baseline="0" dirty="0" err="1"/>
              <a:t>KeyGen+Encaps+Decaps</a:t>
            </a:r>
            <a:r>
              <a:rPr lang="en-US" sz="3000" baseline="0" dirty="0"/>
              <a:t>)</a:t>
            </a:r>
          </a:p>
        </c:rich>
      </c:tx>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Sheet1!$A$31:$A$45</c:f>
              <c:strCache>
                <c:ptCount val="15"/>
                <c:pt idx="0">
                  <c:v>Kyber</c:v>
                </c:pt>
                <c:pt idx="1">
                  <c:v>Saber</c:v>
                </c:pt>
                <c:pt idx="2">
                  <c:v>NTRU</c:v>
                </c:pt>
                <c:pt idx="3">
                  <c:v>NTRU</c:v>
                </c:pt>
                <c:pt idx="7">
                  <c:v>Kyber</c:v>
                </c:pt>
                <c:pt idx="8">
                  <c:v>Saber</c:v>
                </c:pt>
                <c:pt idx="9">
                  <c:v>NTRU</c:v>
                </c:pt>
                <c:pt idx="13">
                  <c:v>Kyber</c:v>
                </c:pt>
                <c:pt idx="14">
                  <c:v>Saber</c:v>
                </c:pt>
              </c:strCache>
            </c:strRef>
          </c:cat>
          <c:val>
            <c:numRef>
              <c:f>Sheet1!$M$31:$M$45</c:f>
              <c:numCache>
                <c:formatCode>General</c:formatCode>
                <c:ptCount val="15"/>
                <c:pt idx="0">
                  <c:v>1681628</c:v>
                </c:pt>
                <c:pt idx="1">
                  <c:v>1578092</c:v>
                </c:pt>
                <c:pt idx="2">
                  <c:v>2729531</c:v>
                </c:pt>
                <c:pt idx="3">
                  <c:v>2314464</c:v>
                </c:pt>
                <c:pt idx="7">
                  <c:v>2445512</c:v>
                </c:pt>
                <c:pt idx="8">
                  <c:v>2366636</c:v>
                </c:pt>
                <c:pt idx="9">
                  <c:v>3065860</c:v>
                </c:pt>
                <c:pt idx="13">
                  <c:v>3385996</c:v>
                </c:pt>
                <c:pt idx="14">
                  <c:v>3219752</c:v>
                </c:pt>
              </c:numCache>
            </c:numRef>
          </c:val>
          <c:extLst>
            <c:ext xmlns:c16="http://schemas.microsoft.com/office/drawing/2014/chart" uri="{C3380CC4-5D6E-409C-BE32-E72D297353CC}">
              <c16:uniqueId val="{00000000-CA17-B548-96FC-8D7B3E98B0D3}"/>
            </c:ext>
          </c:extLst>
        </c:ser>
        <c:dLbls>
          <c:showLegendKey val="0"/>
          <c:showVal val="0"/>
          <c:showCatName val="0"/>
          <c:showSerName val="0"/>
          <c:showPercent val="0"/>
          <c:showBubbleSize val="0"/>
        </c:dLbls>
        <c:gapWidth val="219"/>
        <c:overlap val="-27"/>
        <c:axId val="727736880"/>
        <c:axId val="774766416"/>
      </c:barChart>
      <c:catAx>
        <c:axId val="72773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4766416"/>
        <c:crosses val="autoZero"/>
        <c:auto val="1"/>
        <c:lblAlgn val="ctr"/>
        <c:lblOffset val="100"/>
        <c:noMultiLvlLbl val="0"/>
      </c:catAx>
      <c:valAx>
        <c:axId val="774766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773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3000" b="0" i="0" u="none" strike="noStrike" kern="1200" spc="0" baseline="0">
                <a:solidFill>
                  <a:srgbClr val="000000">
                    <a:lumMod val="65000"/>
                    <a:lumOff val="35000"/>
                  </a:srgbClr>
                </a:solidFill>
                <a:latin typeface="+mn-lt"/>
                <a:ea typeface="+mn-ea"/>
                <a:cs typeface="+mn-cs"/>
              </a:defRPr>
            </a:pPr>
            <a:r>
              <a:rPr lang="en-US" sz="3000" b="0" i="0" baseline="0" dirty="0">
                <a:effectLst/>
              </a:rPr>
              <a:t>Total Cost PK+CT+2000*(</a:t>
            </a:r>
            <a:r>
              <a:rPr lang="en-US" sz="3000" b="0" i="0" baseline="0" dirty="0" err="1">
                <a:effectLst/>
              </a:rPr>
              <a:t>KeyGen+Encaps+Decaps</a:t>
            </a:r>
            <a:r>
              <a:rPr lang="en-US" sz="3000" b="0" i="0" baseline="0" dirty="0">
                <a:effectLst/>
              </a:rPr>
              <a:t>)</a:t>
            </a:r>
            <a:endParaRPr lang="en-US" sz="30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30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Sheet1!$A$31:$A$45</c:f>
              <c:strCache>
                <c:ptCount val="15"/>
                <c:pt idx="0">
                  <c:v>Kyber</c:v>
                </c:pt>
                <c:pt idx="1">
                  <c:v>Saber</c:v>
                </c:pt>
                <c:pt idx="2">
                  <c:v>NTRU</c:v>
                </c:pt>
                <c:pt idx="3">
                  <c:v>NTRU</c:v>
                </c:pt>
                <c:pt idx="7">
                  <c:v>Kyber</c:v>
                </c:pt>
                <c:pt idx="8">
                  <c:v>Saber</c:v>
                </c:pt>
                <c:pt idx="9">
                  <c:v>NTRU</c:v>
                </c:pt>
                <c:pt idx="13">
                  <c:v>Kyber</c:v>
                </c:pt>
                <c:pt idx="14">
                  <c:v>Saber</c:v>
                </c:pt>
              </c:strCache>
            </c:strRef>
          </c:cat>
          <c:val>
            <c:numRef>
              <c:f>Sheet1!$M$31:$M$45</c:f>
              <c:numCache>
                <c:formatCode>General</c:formatCode>
                <c:ptCount val="15"/>
                <c:pt idx="0">
                  <c:v>1681628</c:v>
                </c:pt>
                <c:pt idx="1">
                  <c:v>1578092</c:v>
                </c:pt>
                <c:pt idx="2">
                  <c:v>2729531</c:v>
                </c:pt>
                <c:pt idx="3">
                  <c:v>2314464</c:v>
                </c:pt>
                <c:pt idx="7">
                  <c:v>2445512</c:v>
                </c:pt>
                <c:pt idx="8">
                  <c:v>2366636</c:v>
                </c:pt>
                <c:pt idx="9">
                  <c:v>3065860</c:v>
                </c:pt>
                <c:pt idx="13">
                  <c:v>3385996</c:v>
                </c:pt>
                <c:pt idx="14">
                  <c:v>3219752</c:v>
                </c:pt>
              </c:numCache>
            </c:numRef>
          </c:val>
          <c:extLst>
            <c:ext xmlns:c16="http://schemas.microsoft.com/office/drawing/2014/chart" uri="{C3380CC4-5D6E-409C-BE32-E72D297353CC}">
              <c16:uniqueId val="{00000000-831E-FA48-BC06-398547F158E4}"/>
            </c:ext>
          </c:extLst>
        </c:ser>
        <c:dLbls>
          <c:showLegendKey val="0"/>
          <c:showVal val="0"/>
          <c:showCatName val="0"/>
          <c:showSerName val="0"/>
          <c:showPercent val="0"/>
          <c:showBubbleSize val="0"/>
        </c:dLbls>
        <c:gapWidth val="219"/>
        <c:overlap val="-27"/>
        <c:axId val="772212608"/>
        <c:axId val="772214256"/>
      </c:barChart>
      <c:catAx>
        <c:axId val="77221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2214256"/>
        <c:crosses val="autoZero"/>
        <c:auto val="1"/>
        <c:lblAlgn val="ctr"/>
        <c:lblOffset val="100"/>
        <c:noMultiLvlLbl val="0"/>
      </c:catAx>
      <c:valAx>
        <c:axId val="772214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221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Cycle counts (for cortex-M4)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KeyGen</c:v>
          </c:tx>
          <c:spPr>
            <a:solidFill>
              <a:schemeClr val="accent1"/>
            </a:solidFill>
            <a:ln>
              <a:noFill/>
            </a:ln>
            <a:effectLst/>
          </c:spPr>
          <c:invertIfNegative val="0"/>
          <c:cat>
            <c:strRef>
              <c:f>Sheet4!$A$6:$A$18</c:f>
              <c:strCache>
                <c:ptCount val="10"/>
                <c:pt idx="0">
                  <c:v>Kyber</c:v>
                </c:pt>
                <c:pt idx="1">
                  <c:v>Saber</c:v>
                </c:pt>
                <c:pt idx="4">
                  <c:v>Kyber</c:v>
                </c:pt>
                <c:pt idx="5">
                  <c:v>Saber</c:v>
                </c:pt>
                <c:pt idx="8">
                  <c:v>Kyber</c:v>
                </c:pt>
                <c:pt idx="9">
                  <c:v>Saber</c:v>
                </c:pt>
              </c:strCache>
            </c:strRef>
          </c:cat>
          <c:val>
            <c:numRef>
              <c:f>Sheet4!$E$6:$E$18</c:f>
              <c:numCache>
                <c:formatCode>General</c:formatCode>
                <c:ptCount val="13"/>
                <c:pt idx="0">
                  <c:v>457126</c:v>
                </c:pt>
                <c:pt idx="1">
                  <c:v>352196</c:v>
                </c:pt>
                <c:pt idx="4">
                  <c:v>744136</c:v>
                </c:pt>
                <c:pt idx="5">
                  <c:v>645222</c:v>
                </c:pt>
                <c:pt idx="8">
                  <c:v>1190374</c:v>
                </c:pt>
                <c:pt idx="9">
                  <c:v>994446</c:v>
                </c:pt>
              </c:numCache>
            </c:numRef>
          </c:val>
          <c:extLst>
            <c:ext xmlns:c16="http://schemas.microsoft.com/office/drawing/2014/chart" uri="{C3380CC4-5D6E-409C-BE32-E72D297353CC}">
              <c16:uniqueId val="{00000000-B793-4C48-8A44-C89E5B113380}"/>
            </c:ext>
          </c:extLst>
        </c:ser>
        <c:ser>
          <c:idx val="1"/>
          <c:order val="1"/>
          <c:tx>
            <c:v>Encaps</c:v>
          </c:tx>
          <c:spPr>
            <a:solidFill>
              <a:schemeClr val="accent2"/>
            </a:solidFill>
            <a:ln>
              <a:noFill/>
            </a:ln>
            <a:effectLst/>
          </c:spPr>
          <c:invertIfNegative val="0"/>
          <c:cat>
            <c:strRef>
              <c:f>Sheet4!$A$6:$A$18</c:f>
              <c:strCache>
                <c:ptCount val="10"/>
                <c:pt idx="0">
                  <c:v>Kyber</c:v>
                </c:pt>
                <c:pt idx="1">
                  <c:v>Saber</c:v>
                </c:pt>
                <c:pt idx="4">
                  <c:v>Kyber</c:v>
                </c:pt>
                <c:pt idx="5">
                  <c:v>Saber</c:v>
                </c:pt>
                <c:pt idx="8">
                  <c:v>Kyber</c:v>
                </c:pt>
                <c:pt idx="9">
                  <c:v>Saber</c:v>
                </c:pt>
              </c:strCache>
            </c:strRef>
          </c:cat>
          <c:val>
            <c:numRef>
              <c:f>Sheet4!$F$6:$F$18</c:f>
              <c:numCache>
                <c:formatCode>General</c:formatCode>
                <c:ptCount val="13"/>
                <c:pt idx="0">
                  <c:v>551681</c:v>
                </c:pt>
                <c:pt idx="1">
                  <c:v>481006</c:v>
                </c:pt>
                <c:pt idx="4">
                  <c:v>898630</c:v>
                </c:pt>
                <c:pt idx="5">
                  <c:v>820799</c:v>
                </c:pt>
                <c:pt idx="8">
                  <c:v>1373614</c:v>
                </c:pt>
                <c:pt idx="9">
                  <c:v>1204260</c:v>
                </c:pt>
              </c:numCache>
            </c:numRef>
          </c:val>
          <c:extLst>
            <c:ext xmlns:c16="http://schemas.microsoft.com/office/drawing/2014/chart" uri="{C3380CC4-5D6E-409C-BE32-E72D297353CC}">
              <c16:uniqueId val="{00000001-B793-4C48-8A44-C89E5B113380}"/>
            </c:ext>
          </c:extLst>
        </c:ser>
        <c:ser>
          <c:idx val="2"/>
          <c:order val="2"/>
          <c:tx>
            <c:v>Decaps</c:v>
          </c:tx>
          <c:spPr>
            <a:solidFill>
              <a:schemeClr val="accent3"/>
            </a:solidFill>
            <a:ln>
              <a:noFill/>
            </a:ln>
            <a:effectLst/>
          </c:spPr>
          <c:invertIfNegative val="0"/>
          <c:cat>
            <c:strRef>
              <c:f>Sheet4!$A$6:$A$18</c:f>
              <c:strCache>
                <c:ptCount val="10"/>
                <c:pt idx="0">
                  <c:v>Kyber</c:v>
                </c:pt>
                <c:pt idx="1">
                  <c:v>Saber</c:v>
                </c:pt>
                <c:pt idx="4">
                  <c:v>Kyber</c:v>
                </c:pt>
                <c:pt idx="5">
                  <c:v>Saber</c:v>
                </c:pt>
                <c:pt idx="8">
                  <c:v>Kyber</c:v>
                </c:pt>
                <c:pt idx="9">
                  <c:v>Saber</c:v>
                </c:pt>
              </c:strCache>
            </c:strRef>
          </c:cat>
          <c:val>
            <c:numRef>
              <c:f>Sheet4!$G$6:$G$18</c:f>
              <c:numCache>
                <c:formatCode>General</c:formatCode>
                <c:ptCount val="13"/>
                <c:pt idx="0">
                  <c:v>511970</c:v>
                </c:pt>
                <c:pt idx="1">
                  <c:v>452654</c:v>
                </c:pt>
                <c:pt idx="4">
                  <c:v>838939</c:v>
                </c:pt>
                <c:pt idx="5">
                  <c:v>774055</c:v>
                </c:pt>
                <c:pt idx="8">
                  <c:v>1295290</c:v>
                </c:pt>
                <c:pt idx="9">
                  <c:v>1151016</c:v>
                </c:pt>
              </c:numCache>
            </c:numRef>
          </c:val>
          <c:extLst>
            <c:ext xmlns:c16="http://schemas.microsoft.com/office/drawing/2014/chart" uri="{C3380CC4-5D6E-409C-BE32-E72D297353CC}">
              <c16:uniqueId val="{00000002-B793-4C48-8A44-C89E5B113380}"/>
            </c:ext>
          </c:extLst>
        </c:ser>
        <c:dLbls>
          <c:showLegendKey val="0"/>
          <c:showVal val="0"/>
          <c:showCatName val="0"/>
          <c:showSerName val="0"/>
          <c:showPercent val="0"/>
          <c:showBubbleSize val="0"/>
        </c:dLbls>
        <c:gapWidth val="219"/>
        <c:overlap val="-27"/>
        <c:axId val="780687488"/>
        <c:axId val="780545856"/>
      </c:barChart>
      <c:catAx>
        <c:axId val="78068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0545856"/>
        <c:crosses val="autoZero"/>
        <c:auto val="1"/>
        <c:lblAlgn val="ctr"/>
        <c:lblOffset val="100"/>
        <c:noMultiLvlLbl val="0"/>
      </c:catAx>
      <c:valAx>
        <c:axId val="78054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68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3000" b="0" i="0" u="none" strike="noStrike" kern="1200" spc="0" baseline="0">
                <a:solidFill>
                  <a:srgbClr val="000000">
                    <a:lumMod val="65000"/>
                    <a:lumOff val="35000"/>
                  </a:srgbClr>
                </a:solidFill>
                <a:latin typeface="+mn-lt"/>
                <a:ea typeface="+mn-ea"/>
                <a:cs typeface="+mn-cs"/>
              </a:defRPr>
            </a:pPr>
            <a:r>
              <a:rPr lang="en-US" sz="3000" b="0" i="0" baseline="0" dirty="0">
                <a:effectLst/>
              </a:rPr>
              <a:t>Total Cost PK+CT+1000*(</a:t>
            </a:r>
            <a:r>
              <a:rPr lang="en-US" sz="3000" b="0" i="0" baseline="0" dirty="0" err="1">
                <a:effectLst/>
              </a:rPr>
              <a:t>KeyGen+Encaps+Decaps</a:t>
            </a:r>
            <a:r>
              <a:rPr lang="en-US" sz="3000" b="0" i="0" baseline="0" dirty="0">
                <a:effectLst/>
              </a:rPr>
              <a:t>)</a:t>
            </a:r>
            <a:endParaRPr lang="en-US" sz="30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30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Sheet1!$A$60:$A$74</c:f>
              <c:strCache>
                <c:ptCount val="15"/>
                <c:pt idx="0">
                  <c:v>Kyber</c:v>
                </c:pt>
                <c:pt idx="1">
                  <c:v>Saber</c:v>
                </c:pt>
                <c:pt idx="2">
                  <c:v>NTRU</c:v>
                </c:pt>
                <c:pt idx="3">
                  <c:v>NTRU</c:v>
                </c:pt>
                <c:pt idx="7">
                  <c:v>Kyber</c:v>
                </c:pt>
                <c:pt idx="8">
                  <c:v>Saber</c:v>
                </c:pt>
                <c:pt idx="9">
                  <c:v>NTRU</c:v>
                </c:pt>
                <c:pt idx="13">
                  <c:v>Kyber</c:v>
                </c:pt>
                <c:pt idx="14">
                  <c:v>Saber</c:v>
                </c:pt>
              </c:strCache>
            </c:strRef>
          </c:cat>
          <c:val>
            <c:numRef>
              <c:f>Sheet1!$M$60:$M$74</c:f>
              <c:numCache>
                <c:formatCode>General</c:formatCode>
                <c:ptCount val="15"/>
                <c:pt idx="0">
                  <c:v>3088777</c:v>
                </c:pt>
                <c:pt idx="1">
                  <c:v>2693856</c:v>
                </c:pt>
                <c:pt idx="2">
                  <c:v>153257548</c:v>
                </c:pt>
                <c:pt idx="3">
                  <c:v>147245270</c:v>
                </c:pt>
                <c:pt idx="7">
                  <c:v>4753705</c:v>
                </c:pt>
                <c:pt idx="8">
                  <c:v>4320076</c:v>
                </c:pt>
                <c:pt idx="9">
                  <c:v>213354439</c:v>
                </c:pt>
                <c:pt idx="13">
                  <c:v>6995278</c:v>
                </c:pt>
                <c:pt idx="14">
                  <c:v>6133722</c:v>
                </c:pt>
              </c:numCache>
            </c:numRef>
          </c:val>
          <c:extLst>
            <c:ext xmlns:c16="http://schemas.microsoft.com/office/drawing/2014/chart" uri="{C3380CC4-5D6E-409C-BE32-E72D297353CC}">
              <c16:uniqueId val="{00000000-CE5E-704D-B60E-0488E1CC85FC}"/>
            </c:ext>
          </c:extLst>
        </c:ser>
        <c:dLbls>
          <c:showLegendKey val="0"/>
          <c:showVal val="0"/>
          <c:showCatName val="0"/>
          <c:showSerName val="0"/>
          <c:showPercent val="0"/>
          <c:showBubbleSize val="0"/>
        </c:dLbls>
        <c:gapWidth val="219"/>
        <c:overlap val="-27"/>
        <c:axId val="733837024"/>
        <c:axId val="274465648"/>
      </c:barChart>
      <c:catAx>
        <c:axId val="73383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74465648"/>
        <c:crosses val="autoZero"/>
        <c:auto val="1"/>
        <c:lblAlgn val="ctr"/>
        <c:lblOffset val="100"/>
        <c:noMultiLvlLbl val="0"/>
      </c:catAx>
      <c:valAx>
        <c:axId val="27446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383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3000" b="0" i="0" u="none" strike="noStrike" kern="1200" spc="0" baseline="0">
                <a:solidFill>
                  <a:srgbClr val="000000">
                    <a:lumMod val="65000"/>
                    <a:lumOff val="35000"/>
                  </a:srgbClr>
                </a:solidFill>
                <a:latin typeface="+mn-lt"/>
                <a:ea typeface="+mn-ea"/>
                <a:cs typeface="+mn-cs"/>
              </a:defRPr>
            </a:pPr>
            <a:r>
              <a:rPr lang="en-US" sz="3000" b="0" i="0" baseline="0" dirty="0">
                <a:effectLst/>
              </a:rPr>
              <a:t>Total Cost PK+CT+1000*(</a:t>
            </a:r>
            <a:r>
              <a:rPr lang="en-US" sz="3000" b="0" i="0" baseline="0" dirty="0" err="1">
                <a:effectLst/>
              </a:rPr>
              <a:t>KeyGen+Encaps+Decaps</a:t>
            </a:r>
            <a:r>
              <a:rPr lang="en-US" sz="3000" b="0" i="0" baseline="0" dirty="0">
                <a:effectLst/>
              </a:rPr>
              <a:t>)</a:t>
            </a:r>
            <a:endParaRPr lang="en-US" sz="30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30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Sheet4!$A$6:$A$15</c:f>
              <c:strCache>
                <c:ptCount val="10"/>
                <c:pt idx="0">
                  <c:v>Kyber</c:v>
                </c:pt>
                <c:pt idx="1">
                  <c:v>Saber</c:v>
                </c:pt>
                <c:pt idx="4">
                  <c:v>Kyber</c:v>
                </c:pt>
                <c:pt idx="5">
                  <c:v>Saber</c:v>
                </c:pt>
                <c:pt idx="8">
                  <c:v>Kyber</c:v>
                </c:pt>
                <c:pt idx="9">
                  <c:v>Saber</c:v>
                </c:pt>
              </c:strCache>
            </c:strRef>
          </c:cat>
          <c:val>
            <c:numRef>
              <c:f>Sheet4!$M$6:$M$15</c:f>
              <c:numCache>
                <c:formatCode>General</c:formatCode>
                <c:ptCount val="10"/>
                <c:pt idx="0">
                  <c:v>3088777</c:v>
                </c:pt>
                <c:pt idx="1">
                  <c:v>2693856</c:v>
                </c:pt>
                <c:pt idx="4">
                  <c:v>4753705</c:v>
                </c:pt>
                <c:pt idx="5">
                  <c:v>4320076</c:v>
                </c:pt>
                <c:pt idx="8">
                  <c:v>6995278</c:v>
                </c:pt>
                <c:pt idx="9">
                  <c:v>6133722</c:v>
                </c:pt>
              </c:numCache>
            </c:numRef>
          </c:val>
          <c:extLst>
            <c:ext xmlns:c16="http://schemas.microsoft.com/office/drawing/2014/chart" uri="{C3380CC4-5D6E-409C-BE32-E72D297353CC}">
              <c16:uniqueId val="{00000000-65EF-0B4F-85D7-F9A523A0CFD5}"/>
            </c:ext>
          </c:extLst>
        </c:ser>
        <c:dLbls>
          <c:showLegendKey val="0"/>
          <c:showVal val="0"/>
          <c:showCatName val="0"/>
          <c:showSerName val="0"/>
          <c:showPercent val="0"/>
          <c:showBubbleSize val="0"/>
        </c:dLbls>
        <c:gapWidth val="219"/>
        <c:overlap val="-27"/>
        <c:axId val="779475488"/>
        <c:axId val="779918976"/>
      </c:barChart>
      <c:catAx>
        <c:axId val="77947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9918976"/>
        <c:crosses val="autoZero"/>
        <c:auto val="1"/>
        <c:lblAlgn val="ctr"/>
        <c:lblOffset val="100"/>
        <c:noMultiLvlLbl val="0"/>
      </c:catAx>
      <c:valAx>
        <c:axId val="77991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947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Memory</a:t>
            </a:r>
            <a:r>
              <a:rPr lang="en-US" sz="1800" baseline="0" dirty="0"/>
              <a:t> (bytes</a:t>
            </a:r>
            <a:r>
              <a:rPr lang="en-US" baseline="0" dirty="0"/>
              <a: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KeyGen</c:v>
          </c:tx>
          <c:spPr>
            <a:solidFill>
              <a:schemeClr val="accent1"/>
            </a:solidFill>
            <a:ln>
              <a:noFill/>
            </a:ln>
            <a:effectLst/>
          </c:spPr>
          <c:invertIfNegative val="0"/>
          <c:cat>
            <c:strRef>
              <c:f>Sheet1!$A$83:$A$97</c:f>
              <c:strCache>
                <c:ptCount val="15"/>
                <c:pt idx="0">
                  <c:v>Kyber</c:v>
                </c:pt>
                <c:pt idx="1">
                  <c:v>Saber</c:v>
                </c:pt>
                <c:pt idx="2">
                  <c:v>NTRU</c:v>
                </c:pt>
                <c:pt idx="3">
                  <c:v>NTRU</c:v>
                </c:pt>
                <c:pt idx="7">
                  <c:v>Kyber</c:v>
                </c:pt>
                <c:pt idx="8">
                  <c:v>Saber</c:v>
                </c:pt>
                <c:pt idx="9">
                  <c:v>NTRU</c:v>
                </c:pt>
                <c:pt idx="13">
                  <c:v>Kyber</c:v>
                </c:pt>
                <c:pt idx="14">
                  <c:v>Saber</c:v>
                </c:pt>
              </c:strCache>
            </c:strRef>
          </c:cat>
          <c:val>
            <c:numRef>
              <c:f>Sheet1!$F$83:$F$97</c:f>
              <c:numCache>
                <c:formatCode>General</c:formatCode>
                <c:ptCount val="15"/>
                <c:pt idx="0">
                  <c:v>2212</c:v>
                </c:pt>
                <c:pt idx="1">
                  <c:v>3276</c:v>
                </c:pt>
                <c:pt idx="2">
                  <c:v>27560</c:v>
                </c:pt>
                <c:pt idx="3">
                  <c:v>28504</c:v>
                </c:pt>
                <c:pt idx="7">
                  <c:v>3092</c:v>
                </c:pt>
                <c:pt idx="8">
                  <c:v>3788</c:v>
                </c:pt>
                <c:pt idx="9">
                  <c:v>34504</c:v>
                </c:pt>
                <c:pt idx="13">
                  <c:v>3604</c:v>
                </c:pt>
                <c:pt idx="14">
                  <c:v>4300</c:v>
                </c:pt>
              </c:numCache>
            </c:numRef>
          </c:val>
          <c:extLst>
            <c:ext xmlns:c16="http://schemas.microsoft.com/office/drawing/2014/chart" uri="{C3380CC4-5D6E-409C-BE32-E72D297353CC}">
              <c16:uniqueId val="{00000000-C810-D445-8A0D-2112E4F319D6}"/>
            </c:ext>
          </c:extLst>
        </c:ser>
        <c:ser>
          <c:idx val="1"/>
          <c:order val="1"/>
          <c:tx>
            <c:v>Encaps</c:v>
          </c:tx>
          <c:spPr>
            <a:solidFill>
              <a:schemeClr val="accent2"/>
            </a:solidFill>
            <a:ln>
              <a:noFill/>
            </a:ln>
            <a:effectLst/>
          </c:spPr>
          <c:invertIfNegative val="0"/>
          <c:cat>
            <c:strRef>
              <c:f>Sheet1!$A$83:$A$97</c:f>
              <c:strCache>
                <c:ptCount val="15"/>
                <c:pt idx="0">
                  <c:v>Kyber</c:v>
                </c:pt>
                <c:pt idx="1">
                  <c:v>Saber</c:v>
                </c:pt>
                <c:pt idx="2">
                  <c:v>NTRU</c:v>
                </c:pt>
                <c:pt idx="3">
                  <c:v>NTRU</c:v>
                </c:pt>
                <c:pt idx="7">
                  <c:v>Kyber</c:v>
                </c:pt>
                <c:pt idx="8">
                  <c:v>Saber</c:v>
                </c:pt>
                <c:pt idx="9">
                  <c:v>NTRU</c:v>
                </c:pt>
                <c:pt idx="13">
                  <c:v>Kyber</c:v>
                </c:pt>
                <c:pt idx="14">
                  <c:v>Saber</c:v>
                </c:pt>
              </c:strCache>
            </c:strRef>
          </c:cat>
          <c:val>
            <c:numRef>
              <c:f>Sheet1!$G$83:$G$97</c:f>
              <c:numCache>
                <c:formatCode>General</c:formatCode>
                <c:ptCount val="15"/>
                <c:pt idx="0">
                  <c:v>2300</c:v>
                </c:pt>
                <c:pt idx="1">
                  <c:v>3052</c:v>
                </c:pt>
                <c:pt idx="2">
                  <c:v>18324</c:v>
                </c:pt>
                <c:pt idx="3">
                  <c:v>19980</c:v>
                </c:pt>
                <c:pt idx="7">
                  <c:v>2772</c:v>
                </c:pt>
                <c:pt idx="8">
                  <c:v>3180</c:v>
                </c:pt>
                <c:pt idx="9">
                  <c:v>23140</c:v>
                </c:pt>
                <c:pt idx="13">
                  <c:v>3284</c:v>
                </c:pt>
                <c:pt idx="14">
                  <c:v>3316</c:v>
                </c:pt>
              </c:numCache>
            </c:numRef>
          </c:val>
          <c:extLst>
            <c:ext xmlns:c16="http://schemas.microsoft.com/office/drawing/2014/chart" uri="{C3380CC4-5D6E-409C-BE32-E72D297353CC}">
              <c16:uniqueId val="{00000001-C810-D445-8A0D-2112E4F319D6}"/>
            </c:ext>
          </c:extLst>
        </c:ser>
        <c:ser>
          <c:idx val="2"/>
          <c:order val="2"/>
          <c:tx>
            <c:v>Decaps</c:v>
          </c:tx>
          <c:spPr>
            <a:solidFill>
              <a:schemeClr val="accent3"/>
            </a:solidFill>
            <a:ln>
              <a:noFill/>
            </a:ln>
            <a:effectLst/>
          </c:spPr>
          <c:invertIfNegative val="0"/>
          <c:cat>
            <c:strRef>
              <c:f>Sheet1!$A$83:$A$97</c:f>
              <c:strCache>
                <c:ptCount val="15"/>
                <c:pt idx="0">
                  <c:v>Kyber</c:v>
                </c:pt>
                <c:pt idx="1">
                  <c:v>Saber</c:v>
                </c:pt>
                <c:pt idx="2">
                  <c:v>NTRU</c:v>
                </c:pt>
                <c:pt idx="3">
                  <c:v>NTRU</c:v>
                </c:pt>
                <c:pt idx="7">
                  <c:v>Kyber</c:v>
                </c:pt>
                <c:pt idx="8">
                  <c:v>Saber</c:v>
                </c:pt>
                <c:pt idx="9">
                  <c:v>NTRU</c:v>
                </c:pt>
                <c:pt idx="13">
                  <c:v>Kyber</c:v>
                </c:pt>
                <c:pt idx="14">
                  <c:v>Saber</c:v>
                </c:pt>
              </c:strCache>
            </c:strRef>
          </c:cat>
          <c:val>
            <c:numRef>
              <c:f>Sheet1!$H$83:$H$97</c:f>
              <c:numCache>
                <c:formatCode>General</c:formatCode>
                <c:ptCount val="15"/>
                <c:pt idx="0">
                  <c:v>2316</c:v>
                </c:pt>
                <c:pt idx="1">
                  <c:v>3060</c:v>
                </c:pt>
                <c:pt idx="2">
                  <c:v>20560</c:v>
                </c:pt>
                <c:pt idx="3">
                  <c:v>19728</c:v>
                </c:pt>
                <c:pt idx="7">
                  <c:v>2796</c:v>
                </c:pt>
                <c:pt idx="8">
                  <c:v>3188</c:v>
                </c:pt>
                <c:pt idx="9">
                  <c:v>23952</c:v>
                </c:pt>
                <c:pt idx="13">
                  <c:v>3316</c:v>
                </c:pt>
                <c:pt idx="14">
                  <c:v>3324</c:v>
                </c:pt>
              </c:numCache>
            </c:numRef>
          </c:val>
          <c:extLst>
            <c:ext xmlns:c16="http://schemas.microsoft.com/office/drawing/2014/chart" uri="{C3380CC4-5D6E-409C-BE32-E72D297353CC}">
              <c16:uniqueId val="{00000002-C810-D445-8A0D-2112E4F319D6}"/>
            </c:ext>
          </c:extLst>
        </c:ser>
        <c:dLbls>
          <c:showLegendKey val="0"/>
          <c:showVal val="0"/>
          <c:showCatName val="0"/>
          <c:showSerName val="0"/>
          <c:showPercent val="0"/>
          <c:showBubbleSize val="0"/>
        </c:dLbls>
        <c:gapWidth val="219"/>
        <c:overlap val="-27"/>
        <c:axId val="305843312"/>
        <c:axId val="305846144"/>
      </c:barChart>
      <c:catAx>
        <c:axId val="30584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5846144"/>
        <c:crosses val="autoZero"/>
        <c:auto val="1"/>
        <c:lblAlgn val="ctr"/>
        <c:lblOffset val="100"/>
        <c:noMultiLvlLbl val="0"/>
      </c:catAx>
      <c:valAx>
        <c:axId val="30584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84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79924-52E7-6743-82F5-9501FC3A7AFF}" type="datetimeFigureOut">
              <a:rPr lang="en-US" smtClean="0"/>
              <a:t>10/25/21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913FF-E46A-EA42-B197-E138D756AA45}" type="slidenum">
              <a:rPr lang="en-US" smtClean="0"/>
              <a:t>‹#›</a:t>
            </a:fld>
            <a:endParaRPr lang="en-US"/>
          </a:p>
        </p:txBody>
      </p:sp>
    </p:spTree>
    <p:extLst>
      <p:ext uri="{BB962C8B-B14F-4D97-AF65-F5344CB8AC3E}">
        <p14:creationId xmlns:p14="http://schemas.microsoft.com/office/powerpoint/2010/main" val="287801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option of standardizing more than one, of course, but we still need to determine our preference.</a:t>
            </a:r>
          </a:p>
        </p:txBody>
      </p:sp>
      <p:sp>
        <p:nvSpPr>
          <p:cNvPr id="4" name="Slide Number Placeholder 3"/>
          <p:cNvSpPr>
            <a:spLocks noGrp="1"/>
          </p:cNvSpPr>
          <p:nvPr>
            <p:ph type="sldNum" sz="quarter" idx="5"/>
          </p:nvPr>
        </p:nvSpPr>
        <p:spPr/>
        <p:txBody>
          <a:bodyPr/>
          <a:lstStyle/>
          <a:p>
            <a:fld id="{28D913FF-E46A-EA42-B197-E138D756AA45}" type="slidenum">
              <a:rPr lang="en-US" smtClean="0"/>
              <a:t>2</a:t>
            </a:fld>
            <a:endParaRPr lang="en-US"/>
          </a:p>
        </p:txBody>
      </p:sp>
    </p:spTree>
    <p:extLst>
      <p:ext uri="{BB962C8B-B14F-4D97-AF65-F5344CB8AC3E}">
        <p14:creationId xmlns:p14="http://schemas.microsoft.com/office/powerpoint/2010/main" val="371344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Saber:  Just used core-</a:t>
            </a:r>
            <a:r>
              <a:rPr lang="en-US" dirty="0" err="1"/>
              <a:t>svp</a:t>
            </a:r>
            <a:r>
              <a:rPr lang="en-US" dirty="0"/>
              <a:t>, and said “</a:t>
            </a:r>
            <a:r>
              <a:rPr lang="en-US" sz="1800" dirty="0">
                <a:effectLst/>
                <a:latin typeface="CMR12"/>
              </a:rPr>
              <a:t>The differences with the (classical) core-SVP metric given in the above tables are therefore 2</a:t>
            </a:r>
            <a:r>
              <a:rPr lang="en-US" sz="1800" dirty="0">
                <a:effectLst/>
                <a:latin typeface="CMR8"/>
              </a:rPr>
              <a:t>25</a:t>
            </a:r>
            <a:r>
              <a:rPr lang="en-US" sz="1800" dirty="0">
                <a:effectLst/>
                <a:latin typeface="CMR12"/>
              </a:rPr>
              <a:t>, 2</a:t>
            </a:r>
            <a:r>
              <a:rPr lang="en-US" sz="1800" dirty="0">
                <a:effectLst/>
                <a:latin typeface="CMR8"/>
              </a:rPr>
              <a:t>18 </a:t>
            </a:r>
            <a:r>
              <a:rPr lang="en-US" sz="1800" dirty="0">
                <a:effectLst/>
                <a:latin typeface="CMR12"/>
              </a:rPr>
              <a:t>and 2</a:t>
            </a:r>
            <a:r>
              <a:rPr lang="en-US" sz="1800" dirty="0">
                <a:effectLst/>
                <a:latin typeface="CMR8"/>
              </a:rPr>
              <a:t>12</a:t>
            </a:r>
            <a:r>
              <a:rPr lang="en-US" sz="1800" dirty="0">
                <a:effectLst/>
                <a:latin typeface="CMR12"/>
              </a:rPr>
              <a:t>, and labelling </a:t>
            </a:r>
            <a:r>
              <a:rPr lang="en-US" sz="1800" dirty="0" err="1">
                <a:effectLst/>
                <a:latin typeface="CMR12"/>
              </a:rPr>
              <a:t>LightSaber</a:t>
            </a:r>
            <a:r>
              <a:rPr lang="en-US" sz="1800" dirty="0">
                <a:effectLst/>
                <a:latin typeface="CMR12"/>
              </a:rPr>
              <a:t> as Category I thus relies on the assumption that this factor 2</a:t>
            </a:r>
            <a:r>
              <a:rPr lang="en-US" sz="1800" dirty="0">
                <a:effectLst/>
                <a:latin typeface="CMR8"/>
              </a:rPr>
              <a:t>25 </a:t>
            </a:r>
            <a:r>
              <a:rPr lang="en-US" sz="1800" dirty="0">
                <a:effectLst/>
                <a:latin typeface="CMR12"/>
              </a:rPr>
              <a:t>can be accounted for. At this moment it is simply impossible to provide a definite and precise answer to this question, and more research is required to settle this matter. “</a:t>
            </a:r>
            <a:endParaRPr lang="en-US" dirty="0"/>
          </a:p>
          <a:p>
            <a:endParaRPr lang="en-US" dirty="0"/>
          </a:p>
        </p:txBody>
      </p:sp>
      <p:sp>
        <p:nvSpPr>
          <p:cNvPr id="4" name="Slide Number Placeholder 3"/>
          <p:cNvSpPr>
            <a:spLocks noGrp="1"/>
          </p:cNvSpPr>
          <p:nvPr>
            <p:ph type="sldNum" sz="quarter" idx="5"/>
          </p:nvPr>
        </p:nvSpPr>
        <p:spPr/>
        <p:txBody>
          <a:bodyPr/>
          <a:lstStyle/>
          <a:p>
            <a:fld id="{28D913FF-E46A-EA42-B197-E138D756AA45}" type="slidenum">
              <a:rPr lang="en-US" smtClean="0"/>
              <a:t>6</a:t>
            </a:fld>
            <a:endParaRPr lang="en-US"/>
          </a:p>
        </p:txBody>
      </p:sp>
    </p:spTree>
    <p:extLst>
      <p:ext uri="{BB962C8B-B14F-4D97-AF65-F5344CB8AC3E}">
        <p14:creationId xmlns:p14="http://schemas.microsoft.com/office/powerpoint/2010/main" val="144804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from spec and Supercop are comparable to within 1-2%</a:t>
            </a:r>
          </a:p>
          <a:p>
            <a:r>
              <a:rPr lang="en-US" dirty="0"/>
              <a:t>These are from spec</a:t>
            </a:r>
          </a:p>
          <a:p>
            <a:r>
              <a:rPr lang="en-US" dirty="0"/>
              <a:t>Dropping the &lt;cat 1 </a:t>
            </a:r>
            <a:r>
              <a:rPr lang="en-US" dirty="0" err="1"/>
              <a:t>ntru</a:t>
            </a:r>
            <a:r>
              <a:rPr lang="en-US" dirty="0"/>
              <a:t> parameter set</a:t>
            </a:r>
          </a:p>
        </p:txBody>
      </p:sp>
      <p:sp>
        <p:nvSpPr>
          <p:cNvPr id="4" name="Slide Number Placeholder 3"/>
          <p:cNvSpPr>
            <a:spLocks noGrp="1"/>
          </p:cNvSpPr>
          <p:nvPr>
            <p:ph type="sldNum" sz="quarter" idx="5"/>
          </p:nvPr>
        </p:nvSpPr>
        <p:spPr/>
        <p:txBody>
          <a:bodyPr/>
          <a:lstStyle/>
          <a:p>
            <a:fld id="{28D913FF-E46A-EA42-B197-E138D756AA45}" type="slidenum">
              <a:rPr lang="en-US" smtClean="0"/>
              <a:t>14</a:t>
            </a:fld>
            <a:endParaRPr lang="en-US"/>
          </a:p>
        </p:txBody>
      </p:sp>
    </p:spTree>
    <p:extLst>
      <p:ext uri="{BB962C8B-B14F-4D97-AF65-F5344CB8AC3E}">
        <p14:creationId xmlns:p14="http://schemas.microsoft.com/office/powerpoint/2010/main" val="52192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from spec and Supercop are comparable to within 1-2%</a:t>
            </a:r>
          </a:p>
          <a:p>
            <a:r>
              <a:rPr lang="en-US" dirty="0"/>
              <a:t>These are from spec</a:t>
            </a:r>
          </a:p>
          <a:p>
            <a:r>
              <a:rPr lang="en-US" dirty="0"/>
              <a:t>Dropping the &lt;cat 1 </a:t>
            </a:r>
            <a:r>
              <a:rPr lang="en-US" dirty="0" err="1"/>
              <a:t>ntru</a:t>
            </a:r>
            <a:r>
              <a:rPr lang="en-US" dirty="0"/>
              <a:t> parameter set</a:t>
            </a:r>
          </a:p>
        </p:txBody>
      </p:sp>
      <p:sp>
        <p:nvSpPr>
          <p:cNvPr id="4" name="Slide Number Placeholder 3"/>
          <p:cNvSpPr>
            <a:spLocks noGrp="1"/>
          </p:cNvSpPr>
          <p:nvPr>
            <p:ph type="sldNum" sz="quarter" idx="5"/>
          </p:nvPr>
        </p:nvSpPr>
        <p:spPr/>
        <p:txBody>
          <a:bodyPr/>
          <a:lstStyle/>
          <a:p>
            <a:fld id="{28D913FF-E46A-EA42-B197-E138D756AA45}" type="slidenum">
              <a:rPr lang="en-US" smtClean="0"/>
              <a:t>18</a:t>
            </a:fld>
            <a:endParaRPr lang="en-US"/>
          </a:p>
        </p:txBody>
      </p:sp>
    </p:spTree>
    <p:extLst>
      <p:ext uri="{BB962C8B-B14F-4D97-AF65-F5344CB8AC3E}">
        <p14:creationId xmlns:p14="http://schemas.microsoft.com/office/powerpoint/2010/main" val="352265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69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8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35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98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5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092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61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7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3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28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10/25/21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65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10/25/21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93716516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00" r:id="rId7"/>
    <p:sldLayoutId id="2147483701" r:id="rId8"/>
    <p:sldLayoutId id="2147483702" r:id="rId9"/>
    <p:sldLayoutId id="2147483703" r:id="rId10"/>
    <p:sldLayoutId id="2147483710"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6E37B132-9C54-4236-8910-3340177AD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20" name="Picture 3">
            <a:extLst>
              <a:ext uri="{FF2B5EF4-FFF2-40B4-BE49-F238E27FC236}">
                <a16:creationId xmlns:a16="http://schemas.microsoft.com/office/drawing/2014/main" id="{BBBF67BE-42E7-4089-8933-26830C585AE1}"/>
              </a:ext>
            </a:extLst>
          </p:cNvPr>
          <p:cNvPicPr>
            <a:picLocks noChangeAspect="1"/>
          </p:cNvPicPr>
          <p:nvPr/>
        </p:nvPicPr>
        <p:blipFill rotWithShape="1">
          <a:blip r:embed="rId2">
            <a:duotone>
              <a:schemeClr val="accent1">
                <a:shade val="45000"/>
                <a:satMod val="135000"/>
              </a:schemeClr>
              <a:prstClr val="white"/>
            </a:duotone>
            <a:alphaModFix amt="35000"/>
          </a:blip>
          <a:srcRect t="1675" r="1" b="1"/>
          <a:stretch/>
        </p:blipFill>
        <p:spPr>
          <a:xfrm>
            <a:off x="1" y="10"/>
            <a:ext cx="12183122" cy="6857989"/>
          </a:xfrm>
          <a:prstGeom prst="rect">
            <a:avLst/>
          </a:prstGeom>
        </p:spPr>
      </p:pic>
      <p:sp>
        <p:nvSpPr>
          <p:cNvPr id="2" name="Title 1">
            <a:extLst>
              <a:ext uri="{FF2B5EF4-FFF2-40B4-BE49-F238E27FC236}">
                <a16:creationId xmlns:a16="http://schemas.microsoft.com/office/drawing/2014/main" id="{A9211432-47B0-E84D-99C8-67B6234DED91}"/>
              </a:ext>
            </a:extLst>
          </p:cNvPr>
          <p:cNvSpPr>
            <a:spLocks noGrp="1"/>
          </p:cNvSpPr>
          <p:nvPr>
            <p:ph type="ctrTitle"/>
          </p:nvPr>
        </p:nvSpPr>
        <p:spPr>
          <a:xfrm>
            <a:off x="994873" y="2271449"/>
            <a:ext cx="6347918" cy="3670098"/>
          </a:xfrm>
        </p:spPr>
        <p:txBody>
          <a:bodyPr anchor="b">
            <a:normAutofit/>
          </a:bodyPr>
          <a:lstStyle/>
          <a:p>
            <a:r>
              <a:rPr lang="en-US" sz="6600">
                <a:solidFill>
                  <a:srgbClr val="FFFFFF"/>
                </a:solidFill>
              </a:rPr>
              <a:t>Kyber, Saber, and NTRU oh my!</a:t>
            </a:r>
          </a:p>
        </p:txBody>
      </p:sp>
      <p:cxnSp>
        <p:nvCxnSpPr>
          <p:cNvPr id="21"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2989202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A90E-1AE5-AE41-82B1-D4A5CF8E4164}"/>
              </a:ext>
            </a:extLst>
          </p:cNvPr>
          <p:cNvSpPr>
            <a:spLocks noGrp="1"/>
          </p:cNvSpPr>
          <p:nvPr>
            <p:ph type="title"/>
          </p:nvPr>
        </p:nvSpPr>
        <p:spPr/>
        <p:txBody>
          <a:bodyPr/>
          <a:lstStyle/>
          <a:p>
            <a:r>
              <a:rPr lang="en-US" dirty="0"/>
              <a:t>Security – NTRU overall security analysis</a:t>
            </a:r>
          </a:p>
        </p:txBody>
      </p:sp>
      <p:pic>
        <p:nvPicPr>
          <p:cNvPr id="9" name="Picture 8" descr="Table&#10;&#10;Description automatically generated">
            <a:extLst>
              <a:ext uri="{FF2B5EF4-FFF2-40B4-BE49-F238E27FC236}">
                <a16:creationId xmlns:a16="http://schemas.microsoft.com/office/drawing/2014/main" id="{E21477FC-067B-0244-99F5-79DAF38D9375}"/>
              </a:ext>
            </a:extLst>
          </p:cNvPr>
          <p:cNvPicPr>
            <a:picLocks noChangeAspect="1"/>
          </p:cNvPicPr>
          <p:nvPr/>
        </p:nvPicPr>
        <p:blipFill>
          <a:blip r:embed="rId2"/>
          <a:stretch>
            <a:fillRect/>
          </a:stretch>
        </p:blipFill>
        <p:spPr>
          <a:xfrm>
            <a:off x="1445298" y="2079811"/>
            <a:ext cx="9567843" cy="3741272"/>
          </a:xfrm>
          <a:prstGeom prst="rect">
            <a:avLst/>
          </a:prstGeom>
        </p:spPr>
      </p:pic>
    </p:spTree>
    <p:extLst>
      <p:ext uri="{BB962C8B-B14F-4D97-AF65-F5344CB8AC3E}">
        <p14:creationId xmlns:p14="http://schemas.microsoft.com/office/powerpoint/2010/main" val="172805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18B7-4BB0-0D4B-BA3A-EA60BCCD3117}"/>
              </a:ext>
            </a:extLst>
          </p:cNvPr>
          <p:cNvSpPr>
            <a:spLocks noGrp="1"/>
          </p:cNvSpPr>
          <p:nvPr>
            <p:ph type="title"/>
          </p:nvPr>
        </p:nvSpPr>
        <p:spPr/>
        <p:txBody>
          <a:bodyPr/>
          <a:lstStyle/>
          <a:p>
            <a:r>
              <a:rPr lang="en-US" dirty="0"/>
              <a:t>Security recap</a:t>
            </a:r>
          </a:p>
        </p:txBody>
      </p:sp>
      <p:sp>
        <p:nvSpPr>
          <p:cNvPr id="3" name="Content Placeholder 2">
            <a:extLst>
              <a:ext uri="{FF2B5EF4-FFF2-40B4-BE49-F238E27FC236}">
                <a16:creationId xmlns:a16="http://schemas.microsoft.com/office/drawing/2014/main" id="{C88972A6-9DFF-1A48-9F0B-4D545D375384}"/>
              </a:ext>
            </a:extLst>
          </p:cNvPr>
          <p:cNvSpPr>
            <a:spLocks noGrp="1"/>
          </p:cNvSpPr>
          <p:nvPr>
            <p:ph idx="1"/>
          </p:nvPr>
        </p:nvSpPr>
        <p:spPr/>
        <p:txBody>
          <a:bodyPr/>
          <a:lstStyle/>
          <a:p>
            <a:r>
              <a:rPr lang="en-US" dirty="0"/>
              <a:t>Do any of </a:t>
            </a:r>
            <a:r>
              <a:rPr lang="en-US" dirty="0" err="1"/>
              <a:t>Kyber</a:t>
            </a:r>
            <a:r>
              <a:rPr lang="en-US" dirty="0"/>
              <a:t>, Saber, or NTRU have security advantages over the others?  </a:t>
            </a:r>
          </a:p>
          <a:p>
            <a:endParaRPr lang="en-US" dirty="0"/>
          </a:p>
          <a:p>
            <a:r>
              <a:rPr lang="en-US" dirty="0"/>
              <a:t>Discussion</a:t>
            </a:r>
          </a:p>
        </p:txBody>
      </p:sp>
    </p:spTree>
    <p:extLst>
      <p:ext uri="{BB962C8B-B14F-4D97-AF65-F5344CB8AC3E}">
        <p14:creationId xmlns:p14="http://schemas.microsoft.com/office/powerpoint/2010/main" val="327347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835B-E8EA-E14C-931E-14B465552CCB}"/>
              </a:ext>
            </a:extLst>
          </p:cNvPr>
          <p:cNvSpPr>
            <a:spLocks noGrp="1"/>
          </p:cNvSpPr>
          <p:nvPr>
            <p:ph type="title"/>
          </p:nvPr>
        </p:nvSpPr>
        <p:spPr/>
        <p:txBody>
          <a:bodyPr/>
          <a:lstStyle/>
          <a:p>
            <a:r>
              <a:rPr lang="en-US" dirty="0"/>
              <a:t>Performance – parameter sizes</a:t>
            </a:r>
          </a:p>
        </p:txBody>
      </p:sp>
      <p:graphicFrame>
        <p:nvGraphicFramePr>
          <p:cNvPr id="4" name="Table 4">
            <a:extLst>
              <a:ext uri="{FF2B5EF4-FFF2-40B4-BE49-F238E27FC236}">
                <a16:creationId xmlns:a16="http://schemas.microsoft.com/office/drawing/2014/main" id="{C16290FF-B436-8D4A-A60A-987787FC6A7B}"/>
              </a:ext>
            </a:extLst>
          </p:cNvPr>
          <p:cNvGraphicFramePr>
            <a:graphicFrameLocks/>
          </p:cNvGraphicFramePr>
          <p:nvPr>
            <p:extLst>
              <p:ext uri="{D42A27DB-BD31-4B8C-83A1-F6EECF244321}">
                <p14:modId xmlns:p14="http://schemas.microsoft.com/office/powerpoint/2010/main" val="2025155440"/>
              </p:ext>
            </p:extLst>
          </p:nvPr>
        </p:nvGraphicFramePr>
        <p:xfrm>
          <a:off x="419099" y="1570505"/>
          <a:ext cx="11353801" cy="4028440"/>
        </p:xfrm>
        <a:graphic>
          <a:graphicData uri="http://schemas.openxmlformats.org/drawingml/2006/table">
            <a:tbl>
              <a:tblPr firstRow="1" bandRow="1">
                <a:tableStyleId>{5C22544A-7EE6-4342-B048-85BDC9FD1C3A}</a:tableStyleId>
              </a:tblPr>
              <a:tblGrid>
                <a:gridCol w="1574685">
                  <a:extLst>
                    <a:ext uri="{9D8B030D-6E8A-4147-A177-3AD203B41FA5}">
                      <a16:colId xmlns:a16="http://schemas.microsoft.com/office/drawing/2014/main" val="3770735375"/>
                    </a:ext>
                  </a:extLst>
                </a:gridCol>
                <a:gridCol w="3088579">
                  <a:extLst>
                    <a:ext uri="{9D8B030D-6E8A-4147-A177-3AD203B41FA5}">
                      <a16:colId xmlns:a16="http://schemas.microsoft.com/office/drawing/2014/main" val="777832231"/>
                    </a:ext>
                  </a:extLst>
                </a:gridCol>
                <a:gridCol w="3062177">
                  <a:extLst>
                    <a:ext uri="{9D8B030D-6E8A-4147-A177-3AD203B41FA5}">
                      <a16:colId xmlns:a16="http://schemas.microsoft.com/office/drawing/2014/main" val="481146387"/>
                    </a:ext>
                  </a:extLst>
                </a:gridCol>
                <a:gridCol w="3628360">
                  <a:extLst>
                    <a:ext uri="{9D8B030D-6E8A-4147-A177-3AD203B41FA5}">
                      <a16:colId xmlns:a16="http://schemas.microsoft.com/office/drawing/2014/main" val="2490018044"/>
                    </a:ext>
                  </a:extLst>
                </a:gridCol>
              </a:tblGrid>
              <a:tr h="370840">
                <a:tc>
                  <a:txBody>
                    <a:bodyPr/>
                    <a:lstStyle/>
                    <a:p>
                      <a:endParaRPr lang="en-US"/>
                    </a:p>
                  </a:txBody>
                  <a:tcPr/>
                </a:tc>
                <a:tc>
                  <a:txBody>
                    <a:bodyPr/>
                    <a:lstStyle/>
                    <a:p>
                      <a:r>
                        <a:rPr lang="en-US" dirty="0" err="1"/>
                        <a:t>Kyber</a:t>
                      </a:r>
                      <a:endParaRPr lang="en-US" dirty="0"/>
                    </a:p>
                  </a:txBody>
                  <a:tcPr/>
                </a:tc>
                <a:tc>
                  <a:txBody>
                    <a:bodyPr/>
                    <a:lstStyle/>
                    <a:p>
                      <a:r>
                        <a:rPr lang="en-US" dirty="0"/>
                        <a:t>Saber</a:t>
                      </a:r>
                    </a:p>
                  </a:txBody>
                  <a:tcPr/>
                </a:tc>
                <a:tc>
                  <a:txBody>
                    <a:bodyPr/>
                    <a:lstStyle/>
                    <a:p>
                      <a:r>
                        <a:rPr lang="en-US" dirty="0"/>
                        <a:t>NTRU</a:t>
                      </a:r>
                    </a:p>
                  </a:txBody>
                  <a:tcPr/>
                </a:tc>
                <a:extLst>
                  <a:ext uri="{0D108BD9-81ED-4DB2-BD59-A6C34878D82A}">
                    <a16:rowId xmlns:a16="http://schemas.microsoft.com/office/drawing/2014/main" val="2719876993"/>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r>
                        <a:rPr lang="en-US" u="sng" dirty="0"/>
                        <a:t>NTRUhps2048509</a:t>
                      </a:r>
                    </a:p>
                    <a:p>
                      <a:r>
                        <a:rPr lang="en-US" sz="1800" b="0" i="0" kern="1200" dirty="0">
                          <a:solidFill>
                            <a:schemeClr val="dk1"/>
                          </a:solidFill>
                          <a:effectLst/>
                          <a:latin typeface="+mn-lt"/>
                          <a:ea typeface="+mn-ea"/>
                          <a:cs typeface="+mn-cs"/>
                        </a:rPr>
                        <a:t>PK: 699  SK: 935  CT: 699 </a:t>
                      </a:r>
                      <a:endParaRPr lang="en-US" u="none" dirty="0"/>
                    </a:p>
                  </a:txBody>
                  <a:tcPr/>
                </a:tc>
                <a:extLst>
                  <a:ext uri="{0D108BD9-81ED-4DB2-BD59-A6C34878D82A}">
                    <a16:rowId xmlns:a16="http://schemas.microsoft.com/office/drawing/2014/main" val="3821525132"/>
                  </a:ext>
                </a:extLst>
              </a:tr>
              <a:tr h="370840">
                <a:tc>
                  <a:txBody>
                    <a:bodyPr/>
                    <a:lstStyle/>
                    <a:p>
                      <a:r>
                        <a:rPr lang="en-US" dirty="0"/>
                        <a:t>Category 1</a:t>
                      </a:r>
                    </a:p>
                  </a:txBody>
                  <a:tcPr/>
                </a:tc>
                <a:tc>
                  <a:txBody>
                    <a:bodyPr/>
                    <a:lstStyle/>
                    <a:p>
                      <a:r>
                        <a:rPr lang="en-US" u="sng" dirty="0"/>
                        <a:t>Kyber512</a:t>
                      </a:r>
                    </a:p>
                    <a:p>
                      <a:r>
                        <a:rPr lang="en-US" sz="1800" b="0" i="0" kern="1200" dirty="0">
                          <a:solidFill>
                            <a:schemeClr val="dk1"/>
                          </a:solidFill>
                          <a:effectLst/>
                          <a:latin typeface="+mn-lt"/>
                          <a:ea typeface="+mn-ea"/>
                          <a:cs typeface="+mn-cs"/>
                        </a:rPr>
                        <a:t>PK: 800  SK: 1632  CT: 768 </a:t>
                      </a:r>
                      <a:endParaRPr lang="en-US" dirty="0"/>
                    </a:p>
                  </a:txBody>
                  <a:tcPr/>
                </a:tc>
                <a:tc>
                  <a:txBody>
                    <a:bodyPr/>
                    <a:lstStyle/>
                    <a:p>
                      <a:r>
                        <a:rPr lang="en-US" u="sng" dirty="0"/>
                        <a:t>Lightsaber</a:t>
                      </a:r>
                    </a:p>
                    <a:p>
                      <a:r>
                        <a:rPr lang="en-US" sz="1800" b="0" i="0" kern="1200" dirty="0">
                          <a:solidFill>
                            <a:schemeClr val="dk1"/>
                          </a:solidFill>
                          <a:effectLst/>
                          <a:latin typeface="+mn-lt"/>
                          <a:ea typeface="+mn-ea"/>
                          <a:cs typeface="+mn-cs"/>
                        </a:rPr>
                        <a:t>PK: 672  SK: 1568  CT: 736 </a:t>
                      </a:r>
                      <a:endParaRPr lang="en-US" u="none" dirty="0"/>
                    </a:p>
                  </a:txBody>
                  <a:tcPr/>
                </a:tc>
                <a:tc>
                  <a:txBody>
                    <a:bodyPr/>
                    <a:lstStyle/>
                    <a:p>
                      <a:r>
                        <a:rPr lang="en-US" u="sng" dirty="0">
                          <a:solidFill>
                            <a:schemeClr val="tx1"/>
                          </a:solidFill>
                        </a:rPr>
                        <a:t>NTRUhrss701</a:t>
                      </a:r>
                    </a:p>
                    <a:p>
                      <a:r>
                        <a:rPr lang="en-US" sz="1800" b="0" i="0" kern="1200" dirty="0">
                          <a:solidFill>
                            <a:schemeClr val="dk1"/>
                          </a:solidFill>
                          <a:effectLst/>
                          <a:latin typeface="+mn-lt"/>
                          <a:ea typeface="+mn-ea"/>
                          <a:cs typeface="+mn-cs"/>
                        </a:rPr>
                        <a:t>PK: 1138  SK: 1452  CT: 1138 </a:t>
                      </a:r>
                    </a:p>
                    <a:p>
                      <a:r>
                        <a:rPr lang="en-US" u="sng" dirty="0">
                          <a:solidFill>
                            <a:schemeClr val="tx1"/>
                          </a:solidFill>
                        </a:rPr>
                        <a:t>NTRUhps204877</a:t>
                      </a:r>
                    </a:p>
                    <a:p>
                      <a:r>
                        <a:rPr lang="en-US" sz="1800" b="0" i="0" kern="1200" dirty="0">
                          <a:solidFill>
                            <a:schemeClr val="dk1"/>
                          </a:solidFill>
                          <a:effectLst/>
                          <a:latin typeface="+mn-lt"/>
                          <a:ea typeface="+mn-ea"/>
                          <a:cs typeface="+mn-cs"/>
                        </a:rPr>
                        <a:t>PK: 931  SK: 1235  CT:  931 </a:t>
                      </a:r>
                      <a:endParaRPr lang="en-US" u="none" dirty="0">
                        <a:solidFill>
                          <a:schemeClr val="tx1"/>
                        </a:solidFill>
                      </a:endParaRPr>
                    </a:p>
                  </a:txBody>
                  <a:tcPr/>
                </a:tc>
                <a:extLst>
                  <a:ext uri="{0D108BD9-81ED-4DB2-BD59-A6C34878D82A}">
                    <a16:rowId xmlns:a16="http://schemas.microsoft.com/office/drawing/2014/main" val="43562396"/>
                  </a:ext>
                </a:extLst>
              </a:tr>
              <a:tr h="370840">
                <a:tc>
                  <a:txBody>
                    <a:bodyPr/>
                    <a:lstStyle/>
                    <a:p>
                      <a:r>
                        <a:rPr lang="en-US" dirty="0"/>
                        <a:t>Category 3</a:t>
                      </a:r>
                    </a:p>
                  </a:txBody>
                  <a:tcPr/>
                </a:tc>
                <a:tc>
                  <a:txBody>
                    <a:bodyPr/>
                    <a:lstStyle/>
                    <a:p>
                      <a:r>
                        <a:rPr lang="en-US" u="sng" dirty="0"/>
                        <a:t>Kyber768</a:t>
                      </a:r>
                    </a:p>
                    <a:p>
                      <a:r>
                        <a:rPr lang="en-US" sz="1800" b="0" i="0" kern="1200" dirty="0">
                          <a:solidFill>
                            <a:schemeClr val="dk1"/>
                          </a:solidFill>
                          <a:effectLst/>
                          <a:latin typeface="+mn-lt"/>
                          <a:ea typeface="+mn-ea"/>
                          <a:cs typeface="+mn-cs"/>
                        </a:rPr>
                        <a:t>PK: 1184  SK: 2400  CT: 1088 </a:t>
                      </a:r>
                      <a:endParaRPr lang="en-US" dirty="0"/>
                    </a:p>
                  </a:txBody>
                  <a:tcPr/>
                </a:tc>
                <a:tc>
                  <a:txBody>
                    <a:bodyPr/>
                    <a:lstStyle/>
                    <a:p>
                      <a:r>
                        <a:rPr lang="en-US" u="sng" dirty="0"/>
                        <a:t>Saber</a:t>
                      </a:r>
                    </a:p>
                    <a:p>
                      <a:r>
                        <a:rPr lang="en-US" sz="1800" b="0" i="0" kern="1200" dirty="0">
                          <a:solidFill>
                            <a:schemeClr val="dk1"/>
                          </a:solidFill>
                          <a:effectLst/>
                          <a:latin typeface="+mn-lt"/>
                          <a:ea typeface="+mn-ea"/>
                          <a:cs typeface="+mn-cs"/>
                        </a:rPr>
                        <a:t>PK: 992  SK: 2304  CT: 1088 </a:t>
                      </a:r>
                      <a:endParaRPr lang="en-US" u="none" dirty="0"/>
                    </a:p>
                  </a:txBody>
                  <a:tcPr/>
                </a:tc>
                <a:tc>
                  <a:txBody>
                    <a:bodyPr/>
                    <a:lstStyle/>
                    <a:p>
                      <a:r>
                        <a:rPr lang="en-US" u="sng" dirty="0"/>
                        <a:t>NTRUhps4096821</a:t>
                      </a:r>
                    </a:p>
                    <a:p>
                      <a:r>
                        <a:rPr lang="en-US" sz="1800" b="0" i="0" kern="1200" dirty="0">
                          <a:solidFill>
                            <a:schemeClr val="dk1"/>
                          </a:solidFill>
                          <a:effectLst/>
                          <a:latin typeface="+mn-lt"/>
                          <a:ea typeface="+mn-ea"/>
                          <a:cs typeface="+mn-cs"/>
                        </a:rPr>
                        <a:t>PK: 1230  SK: 1592  CT: 1230 </a:t>
                      </a:r>
                      <a:endParaRPr lang="en-US" u="none" dirty="0"/>
                    </a:p>
                  </a:txBody>
                  <a:tcPr/>
                </a:tc>
                <a:extLst>
                  <a:ext uri="{0D108BD9-81ED-4DB2-BD59-A6C34878D82A}">
                    <a16:rowId xmlns:a16="http://schemas.microsoft.com/office/drawing/2014/main" val="931053256"/>
                  </a:ext>
                </a:extLst>
              </a:tr>
              <a:tr h="370840">
                <a:tc>
                  <a:txBody>
                    <a:bodyPr/>
                    <a:lstStyle/>
                    <a:p>
                      <a:r>
                        <a:rPr lang="en-US" dirty="0"/>
                        <a:t>Category 5</a:t>
                      </a:r>
                    </a:p>
                  </a:txBody>
                  <a:tcPr/>
                </a:tc>
                <a:tc>
                  <a:txBody>
                    <a:bodyPr/>
                    <a:lstStyle/>
                    <a:p>
                      <a:r>
                        <a:rPr lang="en-US" u="sng" dirty="0"/>
                        <a:t>Kyber1024</a:t>
                      </a:r>
                    </a:p>
                    <a:p>
                      <a:r>
                        <a:rPr lang="en-US" sz="1800" b="0" i="0" kern="1200" dirty="0">
                          <a:solidFill>
                            <a:schemeClr val="dk1"/>
                          </a:solidFill>
                          <a:effectLst/>
                          <a:latin typeface="+mn-lt"/>
                          <a:ea typeface="+mn-ea"/>
                          <a:cs typeface="+mn-cs"/>
                        </a:rPr>
                        <a:t>PK: 1568  SK: 3168  CT: 1568 </a:t>
                      </a:r>
                      <a:endParaRPr lang="en-US" dirty="0"/>
                    </a:p>
                  </a:txBody>
                  <a:tcPr/>
                </a:tc>
                <a:tc>
                  <a:txBody>
                    <a:bodyPr/>
                    <a:lstStyle/>
                    <a:p>
                      <a:r>
                        <a:rPr lang="en-US" u="sng" dirty="0" err="1"/>
                        <a:t>Firesaber</a:t>
                      </a:r>
                      <a:endParaRPr lang="en-US" u="sng" dirty="0"/>
                    </a:p>
                    <a:p>
                      <a:r>
                        <a:rPr lang="en-US" sz="1800" b="0" i="0" kern="1200" dirty="0">
                          <a:solidFill>
                            <a:schemeClr val="dk1"/>
                          </a:solidFill>
                          <a:effectLst/>
                          <a:latin typeface="+mn-lt"/>
                          <a:ea typeface="+mn-ea"/>
                          <a:cs typeface="+mn-cs"/>
                        </a:rPr>
                        <a:t>PK: 1312  SK: 3040  CT: 1472 </a:t>
                      </a:r>
                      <a:endParaRPr lang="en-US" u="none" dirty="0"/>
                    </a:p>
                  </a:txBody>
                  <a:tcPr/>
                </a:tc>
                <a:tc>
                  <a:txBody>
                    <a:bodyPr/>
                    <a:lstStyle/>
                    <a:p>
                      <a:r>
                        <a:rPr lang="en-US" u="sng" dirty="0"/>
                        <a:t>NTRUhps40961229</a:t>
                      </a:r>
                    </a:p>
                    <a:p>
                      <a:r>
                        <a:rPr lang="en-US" sz="1800" b="0" i="0" kern="1200" dirty="0">
                          <a:solidFill>
                            <a:schemeClr val="dk1"/>
                          </a:solidFill>
                          <a:effectLst/>
                          <a:latin typeface="+mn-lt"/>
                          <a:ea typeface="+mn-ea"/>
                          <a:cs typeface="+mn-cs"/>
                        </a:rPr>
                        <a:t>PK: 1842  SK:~2395   CT: 1842 </a:t>
                      </a:r>
                    </a:p>
                    <a:p>
                      <a:r>
                        <a:rPr lang="en-US" u="sng" dirty="0"/>
                        <a:t>NTRUhrss1373</a:t>
                      </a:r>
                    </a:p>
                    <a:p>
                      <a:r>
                        <a:rPr lang="en-US" sz="1800" b="0" i="0" kern="1200" dirty="0">
                          <a:solidFill>
                            <a:schemeClr val="dk1"/>
                          </a:solidFill>
                          <a:effectLst/>
                          <a:latin typeface="+mn-lt"/>
                          <a:ea typeface="+mn-ea"/>
                          <a:cs typeface="+mn-cs"/>
                        </a:rPr>
                        <a:t>PK: 2401  SK:~3063   CT: 2401 </a:t>
                      </a:r>
                      <a:endParaRPr lang="en-US" u="none" dirty="0"/>
                    </a:p>
                  </a:txBody>
                  <a:tcPr/>
                </a:tc>
                <a:extLst>
                  <a:ext uri="{0D108BD9-81ED-4DB2-BD59-A6C34878D82A}">
                    <a16:rowId xmlns:a16="http://schemas.microsoft.com/office/drawing/2014/main" val="847963343"/>
                  </a:ext>
                </a:extLst>
              </a:tr>
            </a:tbl>
          </a:graphicData>
        </a:graphic>
      </p:graphicFrame>
      <p:sp>
        <p:nvSpPr>
          <p:cNvPr id="5" name="TextBox 4">
            <a:extLst>
              <a:ext uri="{FF2B5EF4-FFF2-40B4-BE49-F238E27FC236}">
                <a16:creationId xmlns:a16="http://schemas.microsoft.com/office/drawing/2014/main" id="{3661CEE7-27C3-724F-918F-C53882E79867}"/>
              </a:ext>
            </a:extLst>
          </p:cNvPr>
          <p:cNvSpPr txBox="1"/>
          <p:nvPr/>
        </p:nvSpPr>
        <p:spPr>
          <a:xfrm>
            <a:off x="838200" y="5755342"/>
            <a:ext cx="10578353" cy="923330"/>
          </a:xfrm>
          <a:prstGeom prst="rect">
            <a:avLst/>
          </a:prstGeom>
          <a:noFill/>
        </p:spPr>
        <p:txBody>
          <a:bodyPr wrap="square" rtlCol="0">
            <a:spAutoFit/>
          </a:bodyPr>
          <a:lstStyle/>
          <a:p>
            <a:pPr marL="285750" indent="-285750">
              <a:buFont typeface="Arial" panose="020B0604020202020204" pitchFamily="34" charset="0"/>
              <a:buChar char="•"/>
            </a:pPr>
            <a:r>
              <a:rPr lang="en-US" dirty="0"/>
              <a:t>Saber is the smallest</a:t>
            </a:r>
          </a:p>
          <a:p>
            <a:pPr marL="285750" indent="-285750">
              <a:buFont typeface="Arial" panose="020B0604020202020204" pitchFamily="34" charset="0"/>
              <a:buChar char="•"/>
            </a:pPr>
            <a:r>
              <a:rPr lang="en-US" dirty="0" err="1"/>
              <a:t>Kyber</a:t>
            </a:r>
            <a:r>
              <a:rPr lang="en-US" dirty="0"/>
              <a:t> is about 10% bigger than Saber</a:t>
            </a:r>
          </a:p>
          <a:p>
            <a:pPr marL="285750" indent="-285750">
              <a:buFont typeface="Arial" panose="020B0604020202020204" pitchFamily="34" charset="0"/>
              <a:buChar char="•"/>
            </a:pPr>
            <a:r>
              <a:rPr lang="en-US" dirty="0" err="1"/>
              <a:t>NTRUhps</a:t>
            </a:r>
            <a:r>
              <a:rPr lang="en-US" dirty="0"/>
              <a:t> is about 25% bigger than Saber.  </a:t>
            </a:r>
            <a:r>
              <a:rPr lang="en-US" dirty="0" err="1"/>
              <a:t>NTRUhrss</a:t>
            </a:r>
            <a:r>
              <a:rPr lang="en-US" dirty="0"/>
              <a:t> is about 65% bigger than Saber</a:t>
            </a:r>
          </a:p>
        </p:txBody>
      </p:sp>
    </p:spTree>
    <p:extLst>
      <p:ext uri="{BB962C8B-B14F-4D97-AF65-F5344CB8AC3E}">
        <p14:creationId xmlns:p14="http://schemas.microsoft.com/office/powerpoint/2010/main" val="153693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91FC-387B-1F48-93F4-2D6BE7179343}"/>
              </a:ext>
            </a:extLst>
          </p:cNvPr>
          <p:cNvSpPr>
            <a:spLocks noGrp="1"/>
          </p:cNvSpPr>
          <p:nvPr>
            <p:ph type="title"/>
          </p:nvPr>
        </p:nvSpPr>
        <p:spPr/>
        <p:txBody>
          <a:bodyPr>
            <a:normAutofit/>
          </a:bodyPr>
          <a:lstStyle/>
          <a:p>
            <a:r>
              <a:rPr lang="en-US" dirty="0"/>
              <a:t>Performance – bandwidth graph</a:t>
            </a:r>
          </a:p>
        </p:txBody>
      </p:sp>
      <p:graphicFrame>
        <p:nvGraphicFramePr>
          <p:cNvPr id="4" name="Content Placeholder 3">
            <a:extLst>
              <a:ext uri="{FF2B5EF4-FFF2-40B4-BE49-F238E27FC236}">
                <a16:creationId xmlns:a16="http://schemas.microsoft.com/office/drawing/2014/main" id="{9AB0FD1A-3762-C648-B362-0BB3CF474F83}"/>
              </a:ext>
            </a:extLst>
          </p:cNvPr>
          <p:cNvGraphicFramePr>
            <a:graphicFrameLocks noGrp="1"/>
          </p:cNvGraphicFramePr>
          <p:nvPr>
            <p:ph idx="1"/>
            <p:extLst>
              <p:ext uri="{D42A27DB-BD31-4B8C-83A1-F6EECF244321}">
                <p14:modId xmlns:p14="http://schemas.microsoft.com/office/powerpoint/2010/main" val="3354826079"/>
              </p:ext>
            </p:extLst>
          </p:nvPr>
        </p:nvGraphicFramePr>
        <p:xfrm>
          <a:off x="838200" y="1646334"/>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248727-5ACB-B744-8C8C-E4661199569A}"/>
              </a:ext>
            </a:extLst>
          </p:cNvPr>
          <p:cNvSpPr txBox="1"/>
          <p:nvPr/>
        </p:nvSpPr>
        <p:spPr>
          <a:xfrm>
            <a:off x="1147482" y="6239435"/>
            <a:ext cx="10206318" cy="369332"/>
          </a:xfrm>
          <a:prstGeom prst="rect">
            <a:avLst/>
          </a:prstGeom>
          <a:noFill/>
        </p:spPr>
        <p:txBody>
          <a:bodyPr wrap="square" rtlCol="0">
            <a:spAutoFit/>
          </a:bodyPr>
          <a:lstStyle/>
          <a:p>
            <a:r>
              <a:rPr lang="en-US" dirty="0"/>
              <a:t>		Category 1						   Category 3						Category 5</a:t>
            </a:r>
          </a:p>
        </p:txBody>
      </p:sp>
    </p:spTree>
    <p:extLst>
      <p:ext uri="{BB962C8B-B14F-4D97-AF65-F5344CB8AC3E}">
        <p14:creationId xmlns:p14="http://schemas.microsoft.com/office/powerpoint/2010/main" val="39992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835B-E8EA-E14C-931E-14B465552CCB}"/>
              </a:ext>
            </a:extLst>
          </p:cNvPr>
          <p:cNvSpPr>
            <a:spLocks noGrp="1"/>
          </p:cNvSpPr>
          <p:nvPr>
            <p:ph type="title"/>
          </p:nvPr>
        </p:nvSpPr>
        <p:spPr>
          <a:xfrm>
            <a:off x="838200" y="137367"/>
            <a:ext cx="10515600" cy="1325563"/>
          </a:xfrm>
        </p:spPr>
        <p:txBody>
          <a:bodyPr/>
          <a:lstStyle/>
          <a:p>
            <a:r>
              <a:rPr lang="en-US" dirty="0"/>
              <a:t>Performance – cycle counts (Haswell)</a:t>
            </a:r>
          </a:p>
        </p:txBody>
      </p:sp>
      <p:graphicFrame>
        <p:nvGraphicFramePr>
          <p:cNvPr id="4" name="Table 4">
            <a:extLst>
              <a:ext uri="{FF2B5EF4-FFF2-40B4-BE49-F238E27FC236}">
                <a16:creationId xmlns:a16="http://schemas.microsoft.com/office/drawing/2014/main" id="{EE784CE1-99E8-3249-AF58-0D517AEE7B7A}"/>
              </a:ext>
            </a:extLst>
          </p:cNvPr>
          <p:cNvGraphicFramePr>
            <a:graphicFrameLocks/>
          </p:cNvGraphicFramePr>
          <p:nvPr>
            <p:extLst>
              <p:ext uri="{D42A27DB-BD31-4B8C-83A1-F6EECF244321}">
                <p14:modId xmlns:p14="http://schemas.microsoft.com/office/powerpoint/2010/main" val="2036112751"/>
              </p:ext>
            </p:extLst>
          </p:nvPr>
        </p:nvGraphicFramePr>
        <p:xfrm>
          <a:off x="1257300" y="1140201"/>
          <a:ext cx="10515600" cy="4485640"/>
        </p:xfrm>
        <a:graphic>
          <a:graphicData uri="http://schemas.openxmlformats.org/drawingml/2006/table">
            <a:tbl>
              <a:tblPr firstRow="1" bandRow="1">
                <a:tableStyleId>{5C22544A-7EE6-4342-B048-85BDC9FD1C3A}</a:tableStyleId>
              </a:tblPr>
              <a:tblGrid>
                <a:gridCol w="1458433">
                  <a:extLst>
                    <a:ext uri="{9D8B030D-6E8A-4147-A177-3AD203B41FA5}">
                      <a16:colId xmlns:a16="http://schemas.microsoft.com/office/drawing/2014/main" val="3770735375"/>
                    </a:ext>
                  </a:extLst>
                </a:gridCol>
                <a:gridCol w="2205214">
                  <a:extLst>
                    <a:ext uri="{9D8B030D-6E8A-4147-A177-3AD203B41FA5}">
                      <a16:colId xmlns:a16="http://schemas.microsoft.com/office/drawing/2014/main" val="777832231"/>
                    </a:ext>
                  </a:extLst>
                </a:gridCol>
                <a:gridCol w="2250818">
                  <a:extLst>
                    <a:ext uri="{9D8B030D-6E8A-4147-A177-3AD203B41FA5}">
                      <a16:colId xmlns:a16="http://schemas.microsoft.com/office/drawing/2014/main" val="481146387"/>
                    </a:ext>
                  </a:extLst>
                </a:gridCol>
                <a:gridCol w="2384611">
                  <a:extLst>
                    <a:ext uri="{9D8B030D-6E8A-4147-A177-3AD203B41FA5}">
                      <a16:colId xmlns:a16="http://schemas.microsoft.com/office/drawing/2014/main" val="2490018044"/>
                    </a:ext>
                  </a:extLst>
                </a:gridCol>
                <a:gridCol w="2216524">
                  <a:extLst>
                    <a:ext uri="{9D8B030D-6E8A-4147-A177-3AD203B41FA5}">
                      <a16:colId xmlns:a16="http://schemas.microsoft.com/office/drawing/2014/main" val="3804763515"/>
                    </a:ext>
                  </a:extLst>
                </a:gridCol>
              </a:tblGrid>
              <a:tr h="370840">
                <a:tc>
                  <a:txBody>
                    <a:bodyPr/>
                    <a:lstStyle/>
                    <a:p>
                      <a:endParaRPr lang="en-US"/>
                    </a:p>
                  </a:txBody>
                  <a:tcPr/>
                </a:tc>
                <a:tc>
                  <a:txBody>
                    <a:bodyPr/>
                    <a:lstStyle/>
                    <a:p>
                      <a:r>
                        <a:rPr lang="en-US" dirty="0" err="1"/>
                        <a:t>Kyber</a:t>
                      </a:r>
                      <a:endParaRPr lang="en-US" dirty="0"/>
                    </a:p>
                  </a:txBody>
                  <a:tcPr/>
                </a:tc>
                <a:tc>
                  <a:txBody>
                    <a:bodyPr/>
                    <a:lstStyle/>
                    <a:p>
                      <a:r>
                        <a:rPr lang="en-US" dirty="0"/>
                        <a:t>Saber</a:t>
                      </a:r>
                    </a:p>
                  </a:txBody>
                  <a:tcPr/>
                </a:tc>
                <a:tc>
                  <a:txBody>
                    <a:bodyPr/>
                    <a:lstStyle/>
                    <a:p>
                      <a:r>
                        <a:rPr lang="en-US" dirty="0"/>
                        <a:t>NTRU</a:t>
                      </a:r>
                    </a:p>
                  </a:txBody>
                  <a:tcPr/>
                </a:tc>
                <a:tc>
                  <a:txBody>
                    <a:bodyPr/>
                    <a:lstStyle/>
                    <a:p>
                      <a:endParaRPr lang="en-US" dirty="0"/>
                    </a:p>
                  </a:txBody>
                  <a:tcPr/>
                </a:tc>
                <a:extLst>
                  <a:ext uri="{0D108BD9-81ED-4DB2-BD59-A6C34878D82A}">
                    <a16:rowId xmlns:a16="http://schemas.microsoft.com/office/drawing/2014/main" val="2719876993"/>
                  </a:ext>
                </a:extLst>
              </a:tr>
              <a:tr h="370840">
                <a:tc>
                  <a:txBody>
                    <a:bodyPr/>
                    <a:lstStyle/>
                    <a:p>
                      <a:r>
                        <a:rPr lang="en-US" dirty="0"/>
                        <a:t>Category 1</a:t>
                      </a:r>
                    </a:p>
                  </a:txBody>
                  <a:tcPr/>
                </a:tc>
                <a:tc>
                  <a:txBody>
                    <a:bodyPr/>
                    <a:lstStyle/>
                    <a:p>
                      <a:r>
                        <a:rPr lang="en-US" u="sng" dirty="0"/>
                        <a:t>Kyber512</a:t>
                      </a:r>
                    </a:p>
                    <a:p>
                      <a:r>
                        <a:rPr lang="en-US" u="none" dirty="0" err="1"/>
                        <a:t>KeyGen</a:t>
                      </a:r>
                      <a:r>
                        <a:rPr lang="en-US" u="none" dirty="0"/>
                        <a:t>: 33,856</a:t>
                      </a:r>
                    </a:p>
                    <a:p>
                      <a:r>
                        <a:rPr lang="en-US" u="none" dirty="0" err="1"/>
                        <a:t>Encaps</a:t>
                      </a:r>
                      <a:r>
                        <a:rPr lang="en-US" u="none" dirty="0"/>
                        <a:t>: 45,200</a:t>
                      </a:r>
                    </a:p>
                    <a:p>
                      <a:r>
                        <a:rPr lang="en-US" u="none" dirty="0" err="1"/>
                        <a:t>Decaps</a:t>
                      </a:r>
                      <a:r>
                        <a:rPr lang="en-US" u="none" dirty="0"/>
                        <a:t>: 34,572</a:t>
                      </a:r>
                    </a:p>
                  </a:txBody>
                  <a:tcPr/>
                </a:tc>
                <a:tc>
                  <a:txBody>
                    <a:bodyPr/>
                    <a:lstStyle/>
                    <a:p>
                      <a:r>
                        <a:rPr lang="en-US" u="sng" dirty="0"/>
                        <a:t>Lightsaber</a:t>
                      </a:r>
                    </a:p>
                    <a:p>
                      <a:r>
                        <a:rPr lang="en-US" u="none" dirty="0" err="1"/>
                        <a:t>KeyGen</a:t>
                      </a:r>
                      <a:r>
                        <a:rPr lang="en-US" u="none" dirty="0"/>
                        <a:t>: 45,232</a:t>
                      </a:r>
                    </a:p>
                    <a:p>
                      <a:r>
                        <a:rPr lang="en-US" u="none" dirty="0" err="1"/>
                        <a:t>Encaps</a:t>
                      </a:r>
                      <a:r>
                        <a:rPr lang="en-US" u="none" dirty="0"/>
                        <a:t>: 62,236</a:t>
                      </a:r>
                    </a:p>
                    <a:p>
                      <a:r>
                        <a:rPr lang="en-US" u="none" dirty="0" err="1"/>
                        <a:t>Decaps</a:t>
                      </a:r>
                      <a:r>
                        <a:rPr lang="en-US" u="none" dirty="0"/>
                        <a:t>: 62,624</a:t>
                      </a:r>
                    </a:p>
                  </a:txBody>
                  <a:tcPr/>
                </a:tc>
                <a:tc>
                  <a:txBody>
                    <a:bodyPr/>
                    <a:lstStyle/>
                    <a:p>
                      <a:r>
                        <a:rPr lang="en-US" u="sng" dirty="0">
                          <a:solidFill>
                            <a:schemeClr val="tx1"/>
                          </a:solidFill>
                        </a:rPr>
                        <a:t>NTRUhrss701</a:t>
                      </a:r>
                    </a:p>
                    <a:p>
                      <a:r>
                        <a:rPr lang="en-US" u="none" dirty="0" err="1">
                          <a:solidFill>
                            <a:schemeClr val="tx1"/>
                          </a:solidFill>
                        </a:rPr>
                        <a:t>KeyGen</a:t>
                      </a:r>
                      <a:r>
                        <a:rPr lang="en-US" u="none" dirty="0">
                          <a:solidFill>
                            <a:schemeClr val="tx1"/>
                          </a:solidFill>
                        </a:rPr>
                        <a:t>: 340,823</a:t>
                      </a:r>
                    </a:p>
                    <a:p>
                      <a:r>
                        <a:rPr lang="en-US" u="none" dirty="0" err="1">
                          <a:solidFill>
                            <a:schemeClr val="tx1"/>
                          </a:solidFill>
                        </a:rPr>
                        <a:t>Encaps</a:t>
                      </a:r>
                      <a:r>
                        <a:rPr lang="en-US" u="none" dirty="0">
                          <a:solidFill>
                            <a:schemeClr val="tx1"/>
                          </a:solidFill>
                        </a:rPr>
                        <a:t>: 50,441</a:t>
                      </a:r>
                    </a:p>
                    <a:p>
                      <a:r>
                        <a:rPr lang="en-US" u="none" dirty="0" err="1">
                          <a:solidFill>
                            <a:schemeClr val="tx1"/>
                          </a:solidFill>
                        </a:rPr>
                        <a:t>Decaps</a:t>
                      </a:r>
                      <a:r>
                        <a:rPr lang="en-US" u="none" dirty="0">
                          <a:solidFill>
                            <a:schemeClr val="tx1"/>
                          </a:solidFill>
                        </a:rPr>
                        <a:t>: 62,267</a:t>
                      </a:r>
                    </a:p>
                  </a:txBody>
                  <a:tcPr/>
                </a:tc>
                <a:tc>
                  <a:txBody>
                    <a:bodyPr/>
                    <a:lstStyle/>
                    <a:p>
                      <a:r>
                        <a:rPr lang="en-US" u="sng" dirty="0">
                          <a:solidFill>
                            <a:schemeClr val="tx1"/>
                          </a:solidFill>
                        </a:rPr>
                        <a:t>NTRUhps204877</a:t>
                      </a:r>
                    </a:p>
                    <a:p>
                      <a:r>
                        <a:rPr lang="en-US" u="none" dirty="0" err="1">
                          <a:solidFill>
                            <a:schemeClr val="tx1"/>
                          </a:solidFill>
                        </a:rPr>
                        <a:t>KeyGen</a:t>
                      </a:r>
                      <a:r>
                        <a:rPr lang="en-US" u="none" dirty="0">
                          <a:solidFill>
                            <a:schemeClr val="tx1"/>
                          </a:solidFill>
                        </a:rPr>
                        <a:t>: 309,216</a:t>
                      </a:r>
                    </a:p>
                    <a:p>
                      <a:r>
                        <a:rPr lang="en-US" u="none" dirty="0" err="1">
                          <a:solidFill>
                            <a:schemeClr val="tx1"/>
                          </a:solidFill>
                        </a:rPr>
                        <a:t>Encaps</a:t>
                      </a:r>
                      <a:r>
                        <a:rPr lang="en-US" u="none" dirty="0">
                          <a:solidFill>
                            <a:schemeClr val="tx1"/>
                          </a:solidFill>
                        </a:rPr>
                        <a:t>: 83,519</a:t>
                      </a:r>
                    </a:p>
                    <a:p>
                      <a:r>
                        <a:rPr lang="en-US" u="none" dirty="0" err="1">
                          <a:solidFill>
                            <a:schemeClr val="tx1"/>
                          </a:solidFill>
                        </a:rPr>
                        <a:t>Decaps</a:t>
                      </a:r>
                      <a:r>
                        <a:rPr lang="en-US" u="none" dirty="0">
                          <a:solidFill>
                            <a:schemeClr val="tx1"/>
                          </a:solidFill>
                        </a:rPr>
                        <a:t>: 59,729</a:t>
                      </a:r>
                    </a:p>
                    <a:p>
                      <a:endParaRPr lang="en-US" u="none" dirty="0">
                        <a:solidFill>
                          <a:schemeClr val="tx1"/>
                        </a:solidFill>
                      </a:endParaRPr>
                    </a:p>
                  </a:txBody>
                  <a:tcPr/>
                </a:tc>
                <a:extLst>
                  <a:ext uri="{0D108BD9-81ED-4DB2-BD59-A6C34878D82A}">
                    <a16:rowId xmlns:a16="http://schemas.microsoft.com/office/drawing/2014/main" val="43562396"/>
                  </a:ext>
                </a:extLst>
              </a:tr>
              <a:tr h="370840">
                <a:tc>
                  <a:txBody>
                    <a:bodyPr/>
                    <a:lstStyle/>
                    <a:p>
                      <a:r>
                        <a:rPr lang="en-US" dirty="0"/>
                        <a:t>Category 3</a:t>
                      </a:r>
                    </a:p>
                  </a:txBody>
                  <a:tcPr/>
                </a:tc>
                <a:tc>
                  <a:txBody>
                    <a:bodyPr/>
                    <a:lstStyle/>
                    <a:p>
                      <a:r>
                        <a:rPr lang="en-US" u="sng" dirty="0"/>
                        <a:t>Kyber768</a:t>
                      </a:r>
                    </a:p>
                    <a:p>
                      <a:r>
                        <a:rPr lang="en-US" u="none" dirty="0" err="1"/>
                        <a:t>KeyGen</a:t>
                      </a:r>
                      <a:r>
                        <a:rPr lang="en-US" u="none" dirty="0"/>
                        <a:t>: 52,732</a:t>
                      </a:r>
                    </a:p>
                    <a:p>
                      <a:r>
                        <a:rPr lang="en-US" u="none" dirty="0" err="1"/>
                        <a:t>Encaps</a:t>
                      </a:r>
                      <a:r>
                        <a:rPr lang="en-US" u="none" dirty="0"/>
                        <a:t>: 67,624</a:t>
                      </a:r>
                    </a:p>
                    <a:p>
                      <a:r>
                        <a:rPr lang="en-US" u="none" dirty="0" err="1"/>
                        <a:t>Decaps</a:t>
                      </a:r>
                      <a:r>
                        <a:rPr lang="en-US" u="none" dirty="0"/>
                        <a:t>: 53,156</a:t>
                      </a:r>
                    </a:p>
                  </a:txBody>
                  <a:tcPr/>
                </a:tc>
                <a:tc>
                  <a:txBody>
                    <a:bodyPr/>
                    <a:lstStyle/>
                    <a:p>
                      <a:r>
                        <a:rPr lang="en-US" u="sng" dirty="0"/>
                        <a:t>Saber</a:t>
                      </a:r>
                    </a:p>
                    <a:p>
                      <a:r>
                        <a:rPr lang="en-US" u="none" dirty="0" err="1"/>
                        <a:t>KeyGen</a:t>
                      </a:r>
                      <a:r>
                        <a:rPr lang="en-US" u="none" dirty="0"/>
                        <a:t>: 80,340</a:t>
                      </a:r>
                    </a:p>
                    <a:p>
                      <a:r>
                        <a:rPr lang="en-US" u="none" dirty="0" err="1"/>
                        <a:t>Encaps</a:t>
                      </a:r>
                      <a:r>
                        <a:rPr lang="en-US" u="none" dirty="0"/>
                        <a:t>: 103,204</a:t>
                      </a:r>
                    </a:p>
                    <a:p>
                      <a:r>
                        <a:rPr lang="en-US" u="none" dirty="0" err="1"/>
                        <a:t>Decaps</a:t>
                      </a:r>
                      <a:r>
                        <a:rPr lang="en-US" u="none" dirty="0"/>
                        <a:t>: 103,092</a:t>
                      </a:r>
                    </a:p>
                  </a:txBody>
                  <a:tcPr/>
                </a:tc>
                <a:tc>
                  <a:txBody>
                    <a:bodyPr/>
                    <a:lstStyle/>
                    <a:p>
                      <a:endParaRPr lang="en-US"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NTRUhps4096821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err="1"/>
                        <a:t>KeyGen</a:t>
                      </a:r>
                      <a:r>
                        <a:rPr lang="en-US" u="none" dirty="0"/>
                        <a:t>: 431,667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err="1"/>
                        <a:t>Encaps</a:t>
                      </a:r>
                      <a:r>
                        <a:rPr lang="en-US" u="none" dirty="0"/>
                        <a:t>: 98,809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err="1"/>
                        <a:t>Decaps</a:t>
                      </a:r>
                      <a:r>
                        <a:rPr lang="en-US" u="none" dirty="0"/>
                        <a:t>: 75,384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txBody>
                  <a:tcPr/>
                </a:tc>
                <a:extLst>
                  <a:ext uri="{0D108BD9-81ED-4DB2-BD59-A6C34878D82A}">
                    <a16:rowId xmlns:a16="http://schemas.microsoft.com/office/drawing/2014/main" val="931053256"/>
                  </a:ext>
                </a:extLst>
              </a:tr>
              <a:tr h="370840">
                <a:tc>
                  <a:txBody>
                    <a:bodyPr/>
                    <a:lstStyle/>
                    <a:p>
                      <a:r>
                        <a:rPr lang="en-US" dirty="0"/>
                        <a:t>Category 5</a:t>
                      </a:r>
                    </a:p>
                  </a:txBody>
                  <a:tcPr/>
                </a:tc>
                <a:tc>
                  <a:txBody>
                    <a:bodyPr/>
                    <a:lstStyle/>
                    <a:p>
                      <a:r>
                        <a:rPr lang="en-US" u="sng" dirty="0"/>
                        <a:t>Kyber1024</a:t>
                      </a:r>
                    </a:p>
                    <a:p>
                      <a:r>
                        <a:rPr lang="en-US" u="none" dirty="0" err="1"/>
                        <a:t>KeyGen</a:t>
                      </a:r>
                      <a:r>
                        <a:rPr lang="en-US" u="none" dirty="0"/>
                        <a:t>: 73,544</a:t>
                      </a:r>
                    </a:p>
                    <a:p>
                      <a:r>
                        <a:rPr lang="en-US" u="none" dirty="0" err="1"/>
                        <a:t>Encaps</a:t>
                      </a:r>
                      <a:r>
                        <a:rPr lang="en-US" u="none" dirty="0"/>
                        <a:t>: 97,324</a:t>
                      </a:r>
                    </a:p>
                    <a:p>
                      <a:r>
                        <a:rPr lang="en-US" u="none" dirty="0" err="1"/>
                        <a:t>Decaps</a:t>
                      </a:r>
                      <a:r>
                        <a:rPr lang="en-US" u="none" dirty="0"/>
                        <a:t>: 79,128</a:t>
                      </a:r>
                    </a:p>
                  </a:txBody>
                  <a:tcPr/>
                </a:tc>
                <a:tc>
                  <a:txBody>
                    <a:bodyPr/>
                    <a:lstStyle/>
                    <a:p>
                      <a:r>
                        <a:rPr lang="en-US" u="sng" dirty="0" err="1"/>
                        <a:t>Firesaber</a:t>
                      </a:r>
                      <a:endParaRPr lang="en-US" u="sng" dirty="0"/>
                    </a:p>
                    <a:p>
                      <a:r>
                        <a:rPr lang="en-US" u="none" dirty="0" err="1"/>
                        <a:t>KeyGen</a:t>
                      </a:r>
                      <a:r>
                        <a:rPr lang="en-US" u="none" dirty="0"/>
                        <a:t>: 126,220</a:t>
                      </a:r>
                    </a:p>
                    <a:p>
                      <a:r>
                        <a:rPr lang="en-US" u="none" dirty="0" err="1"/>
                        <a:t>Encaps</a:t>
                      </a:r>
                      <a:r>
                        <a:rPr lang="en-US" u="none" dirty="0"/>
                        <a:t>: 153,832</a:t>
                      </a:r>
                    </a:p>
                    <a:p>
                      <a:r>
                        <a:rPr lang="en-US" u="none" dirty="0" err="1"/>
                        <a:t>Decaps</a:t>
                      </a:r>
                      <a:r>
                        <a:rPr lang="en-US" u="none" dirty="0"/>
                        <a:t>: 155,700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NTRUhrss1373</a:t>
                      </a:r>
                    </a:p>
                    <a:p>
                      <a:endParaRPr lang="en-US"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NTRUhps40961229</a:t>
                      </a:r>
                    </a:p>
                    <a:p>
                      <a:endParaRPr lang="en-US" u="sng" dirty="0"/>
                    </a:p>
                  </a:txBody>
                  <a:tcPr/>
                </a:tc>
                <a:extLst>
                  <a:ext uri="{0D108BD9-81ED-4DB2-BD59-A6C34878D82A}">
                    <a16:rowId xmlns:a16="http://schemas.microsoft.com/office/drawing/2014/main" val="847963343"/>
                  </a:ext>
                </a:extLst>
              </a:tr>
            </a:tbl>
          </a:graphicData>
        </a:graphic>
      </p:graphicFrame>
      <p:sp>
        <p:nvSpPr>
          <p:cNvPr id="5" name="TextBox 4">
            <a:extLst>
              <a:ext uri="{FF2B5EF4-FFF2-40B4-BE49-F238E27FC236}">
                <a16:creationId xmlns:a16="http://schemas.microsoft.com/office/drawing/2014/main" id="{517EED8C-A14C-AF44-BD33-E8DA1502CDF3}"/>
              </a:ext>
            </a:extLst>
          </p:cNvPr>
          <p:cNvSpPr txBox="1"/>
          <p:nvPr/>
        </p:nvSpPr>
        <p:spPr>
          <a:xfrm>
            <a:off x="1257300" y="5969903"/>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Kyber</a:t>
            </a:r>
            <a:r>
              <a:rPr lang="en-US" dirty="0"/>
              <a:t> is the most efficient (on Haswell), across the board</a:t>
            </a:r>
          </a:p>
          <a:p>
            <a:pPr marL="285750" indent="-285750">
              <a:buFont typeface="Arial" panose="020B0604020202020204" pitchFamily="34" charset="0"/>
              <a:buChar char="•"/>
            </a:pPr>
            <a:r>
              <a:rPr lang="en-US" dirty="0"/>
              <a:t>NTRU has a noticeably slower </a:t>
            </a:r>
            <a:r>
              <a:rPr lang="en-US" dirty="0" err="1"/>
              <a:t>KeyGen</a:t>
            </a:r>
            <a:endParaRPr lang="en-US" dirty="0"/>
          </a:p>
        </p:txBody>
      </p:sp>
    </p:spTree>
    <p:extLst>
      <p:ext uri="{BB962C8B-B14F-4D97-AF65-F5344CB8AC3E}">
        <p14:creationId xmlns:p14="http://schemas.microsoft.com/office/powerpoint/2010/main" val="113446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15910C6-C9AB-4440-9B83-B0AED7093DF4}"/>
              </a:ext>
            </a:extLst>
          </p:cNvPr>
          <p:cNvGraphicFramePr>
            <a:graphicFrameLocks/>
          </p:cNvGraphicFramePr>
          <p:nvPr>
            <p:extLst>
              <p:ext uri="{D42A27DB-BD31-4B8C-83A1-F6EECF244321}">
                <p14:modId xmlns:p14="http://schemas.microsoft.com/office/powerpoint/2010/main" val="2037325461"/>
              </p:ext>
            </p:extLst>
          </p:nvPr>
        </p:nvGraphicFramePr>
        <p:xfrm>
          <a:off x="1583765" y="471515"/>
          <a:ext cx="9858282" cy="59149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751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E36CCDA-F98F-CE40-A77A-C849124B9A76}"/>
              </a:ext>
            </a:extLst>
          </p:cNvPr>
          <p:cNvGraphicFramePr>
            <a:graphicFrameLocks/>
          </p:cNvGraphicFramePr>
          <p:nvPr>
            <p:extLst>
              <p:ext uri="{D42A27DB-BD31-4B8C-83A1-F6EECF244321}">
                <p14:modId xmlns:p14="http://schemas.microsoft.com/office/powerpoint/2010/main" val="2376845302"/>
              </p:ext>
            </p:extLst>
          </p:nvPr>
        </p:nvGraphicFramePr>
        <p:xfrm>
          <a:off x="1039161" y="56260"/>
          <a:ext cx="10561169" cy="599245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9D39817-3BF0-5641-B64A-AF71EDF2B2FD}"/>
              </a:ext>
            </a:extLst>
          </p:cNvPr>
          <p:cNvSpPr txBox="1"/>
          <p:nvPr/>
        </p:nvSpPr>
        <p:spPr>
          <a:xfrm>
            <a:off x="1379819" y="6185644"/>
            <a:ext cx="10381875" cy="646331"/>
          </a:xfrm>
          <a:prstGeom prst="rect">
            <a:avLst/>
          </a:prstGeom>
          <a:noFill/>
        </p:spPr>
        <p:txBody>
          <a:bodyPr wrap="square" rtlCol="0">
            <a:spAutoFit/>
          </a:bodyPr>
          <a:lstStyle/>
          <a:p>
            <a:pPr marL="285750" indent="-285750">
              <a:buFont typeface="Arial" panose="020B0604020202020204" pitchFamily="34" charset="0"/>
              <a:buChar char="•"/>
            </a:pPr>
            <a:r>
              <a:rPr lang="en-US" dirty="0"/>
              <a:t>Saber is about 5% smaller than </a:t>
            </a:r>
            <a:r>
              <a:rPr lang="en-US" dirty="0" err="1"/>
              <a:t>Kyber</a:t>
            </a:r>
            <a:r>
              <a:rPr lang="en-US" dirty="0"/>
              <a:t> in this metric</a:t>
            </a:r>
          </a:p>
          <a:p>
            <a:pPr marL="285750" indent="-285750">
              <a:buFont typeface="Arial" panose="020B0604020202020204" pitchFamily="34" charset="0"/>
              <a:buChar char="•"/>
            </a:pPr>
            <a:r>
              <a:rPr lang="en-US" dirty="0"/>
              <a:t>NTRU is 30-70% bigger than Saber</a:t>
            </a:r>
          </a:p>
        </p:txBody>
      </p:sp>
    </p:spTree>
    <p:extLst>
      <p:ext uri="{BB962C8B-B14F-4D97-AF65-F5344CB8AC3E}">
        <p14:creationId xmlns:p14="http://schemas.microsoft.com/office/powerpoint/2010/main" val="3232006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93E5B8F-1600-2940-AA6D-B0094A96B321}"/>
              </a:ext>
            </a:extLst>
          </p:cNvPr>
          <p:cNvGraphicFramePr>
            <a:graphicFrameLocks/>
          </p:cNvGraphicFramePr>
          <p:nvPr>
            <p:extLst>
              <p:ext uri="{D42A27DB-BD31-4B8C-83A1-F6EECF244321}">
                <p14:modId xmlns:p14="http://schemas.microsoft.com/office/powerpoint/2010/main" val="3074562281"/>
              </p:ext>
            </p:extLst>
          </p:nvPr>
        </p:nvGraphicFramePr>
        <p:xfrm>
          <a:off x="924859" y="71719"/>
          <a:ext cx="10621683" cy="59884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3556FEA-084B-0549-86EF-999A3CA40C9C}"/>
              </a:ext>
            </a:extLst>
          </p:cNvPr>
          <p:cNvSpPr txBox="1"/>
          <p:nvPr/>
        </p:nvSpPr>
        <p:spPr>
          <a:xfrm>
            <a:off x="1379819" y="6185644"/>
            <a:ext cx="10381875" cy="646331"/>
          </a:xfrm>
          <a:prstGeom prst="rect">
            <a:avLst/>
          </a:prstGeom>
          <a:noFill/>
        </p:spPr>
        <p:txBody>
          <a:bodyPr wrap="square" rtlCol="0">
            <a:spAutoFit/>
          </a:bodyPr>
          <a:lstStyle/>
          <a:p>
            <a:pPr marL="285750" indent="-285750">
              <a:buFont typeface="Arial" panose="020B0604020202020204" pitchFamily="34" charset="0"/>
              <a:buChar char="•"/>
            </a:pPr>
            <a:r>
              <a:rPr lang="en-US" dirty="0"/>
              <a:t>Saber is about 6-9% smaller than </a:t>
            </a:r>
            <a:r>
              <a:rPr lang="en-US" dirty="0" err="1"/>
              <a:t>Kyber</a:t>
            </a:r>
            <a:r>
              <a:rPr lang="en-US" dirty="0"/>
              <a:t> in this metric</a:t>
            </a:r>
          </a:p>
          <a:p>
            <a:pPr marL="285750" indent="-285750">
              <a:buFont typeface="Arial" panose="020B0604020202020204" pitchFamily="34" charset="0"/>
              <a:buChar char="•"/>
            </a:pPr>
            <a:r>
              <a:rPr lang="en-US" dirty="0"/>
              <a:t>NTRU is 25-70% bigger than Saber</a:t>
            </a:r>
          </a:p>
        </p:txBody>
      </p:sp>
    </p:spTree>
    <p:extLst>
      <p:ext uri="{BB962C8B-B14F-4D97-AF65-F5344CB8AC3E}">
        <p14:creationId xmlns:p14="http://schemas.microsoft.com/office/powerpoint/2010/main" val="93807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835B-E8EA-E14C-931E-14B465552CCB}"/>
              </a:ext>
            </a:extLst>
          </p:cNvPr>
          <p:cNvSpPr>
            <a:spLocks noGrp="1"/>
          </p:cNvSpPr>
          <p:nvPr>
            <p:ph type="title"/>
          </p:nvPr>
        </p:nvSpPr>
        <p:spPr>
          <a:xfrm>
            <a:off x="838200" y="137367"/>
            <a:ext cx="10515600" cy="1325563"/>
          </a:xfrm>
        </p:spPr>
        <p:txBody>
          <a:bodyPr/>
          <a:lstStyle/>
          <a:p>
            <a:r>
              <a:rPr lang="en-US" dirty="0"/>
              <a:t>Performance – cycle counts (Cortex-M4)</a:t>
            </a:r>
          </a:p>
        </p:txBody>
      </p:sp>
      <p:graphicFrame>
        <p:nvGraphicFramePr>
          <p:cNvPr id="4" name="Table 4">
            <a:extLst>
              <a:ext uri="{FF2B5EF4-FFF2-40B4-BE49-F238E27FC236}">
                <a16:creationId xmlns:a16="http://schemas.microsoft.com/office/drawing/2014/main" id="{EE784CE1-99E8-3249-AF58-0D517AEE7B7A}"/>
              </a:ext>
            </a:extLst>
          </p:cNvPr>
          <p:cNvGraphicFramePr>
            <a:graphicFrameLocks/>
          </p:cNvGraphicFramePr>
          <p:nvPr>
            <p:extLst>
              <p:ext uri="{D42A27DB-BD31-4B8C-83A1-F6EECF244321}">
                <p14:modId xmlns:p14="http://schemas.microsoft.com/office/powerpoint/2010/main" val="2619035758"/>
              </p:ext>
            </p:extLst>
          </p:nvPr>
        </p:nvGraphicFramePr>
        <p:xfrm>
          <a:off x="1257300" y="1140201"/>
          <a:ext cx="10515600" cy="4485640"/>
        </p:xfrm>
        <a:graphic>
          <a:graphicData uri="http://schemas.openxmlformats.org/drawingml/2006/table">
            <a:tbl>
              <a:tblPr firstRow="1" bandRow="1">
                <a:tableStyleId>{5C22544A-7EE6-4342-B048-85BDC9FD1C3A}</a:tableStyleId>
              </a:tblPr>
              <a:tblGrid>
                <a:gridCol w="1458433">
                  <a:extLst>
                    <a:ext uri="{9D8B030D-6E8A-4147-A177-3AD203B41FA5}">
                      <a16:colId xmlns:a16="http://schemas.microsoft.com/office/drawing/2014/main" val="3770735375"/>
                    </a:ext>
                  </a:extLst>
                </a:gridCol>
                <a:gridCol w="2205214">
                  <a:extLst>
                    <a:ext uri="{9D8B030D-6E8A-4147-A177-3AD203B41FA5}">
                      <a16:colId xmlns:a16="http://schemas.microsoft.com/office/drawing/2014/main" val="777832231"/>
                    </a:ext>
                  </a:extLst>
                </a:gridCol>
                <a:gridCol w="2250818">
                  <a:extLst>
                    <a:ext uri="{9D8B030D-6E8A-4147-A177-3AD203B41FA5}">
                      <a16:colId xmlns:a16="http://schemas.microsoft.com/office/drawing/2014/main" val="481146387"/>
                    </a:ext>
                  </a:extLst>
                </a:gridCol>
                <a:gridCol w="2384611">
                  <a:extLst>
                    <a:ext uri="{9D8B030D-6E8A-4147-A177-3AD203B41FA5}">
                      <a16:colId xmlns:a16="http://schemas.microsoft.com/office/drawing/2014/main" val="2490018044"/>
                    </a:ext>
                  </a:extLst>
                </a:gridCol>
                <a:gridCol w="2216524">
                  <a:extLst>
                    <a:ext uri="{9D8B030D-6E8A-4147-A177-3AD203B41FA5}">
                      <a16:colId xmlns:a16="http://schemas.microsoft.com/office/drawing/2014/main" val="3804763515"/>
                    </a:ext>
                  </a:extLst>
                </a:gridCol>
              </a:tblGrid>
              <a:tr h="370840">
                <a:tc>
                  <a:txBody>
                    <a:bodyPr/>
                    <a:lstStyle/>
                    <a:p>
                      <a:endParaRPr lang="en-US"/>
                    </a:p>
                  </a:txBody>
                  <a:tcPr/>
                </a:tc>
                <a:tc>
                  <a:txBody>
                    <a:bodyPr/>
                    <a:lstStyle/>
                    <a:p>
                      <a:r>
                        <a:rPr lang="en-US" dirty="0" err="1"/>
                        <a:t>Kyber</a:t>
                      </a:r>
                      <a:endParaRPr lang="en-US" dirty="0"/>
                    </a:p>
                  </a:txBody>
                  <a:tcPr/>
                </a:tc>
                <a:tc>
                  <a:txBody>
                    <a:bodyPr/>
                    <a:lstStyle/>
                    <a:p>
                      <a:r>
                        <a:rPr lang="en-US" dirty="0"/>
                        <a:t>Saber</a:t>
                      </a:r>
                    </a:p>
                  </a:txBody>
                  <a:tcPr/>
                </a:tc>
                <a:tc>
                  <a:txBody>
                    <a:bodyPr/>
                    <a:lstStyle/>
                    <a:p>
                      <a:r>
                        <a:rPr lang="en-US" dirty="0"/>
                        <a:t>NTRU</a:t>
                      </a:r>
                    </a:p>
                  </a:txBody>
                  <a:tcPr/>
                </a:tc>
                <a:tc>
                  <a:txBody>
                    <a:bodyPr/>
                    <a:lstStyle/>
                    <a:p>
                      <a:endParaRPr lang="en-US" dirty="0"/>
                    </a:p>
                  </a:txBody>
                  <a:tcPr/>
                </a:tc>
                <a:extLst>
                  <a:ext uri="{0D108BD9-81ED-4DB2-BD59-A6C34878D82A}">
                    <a16:rowId xmlns:a16="http://schemas.microsoft.com/office/drawing/2014/main" val="2719876993"/>
                  </a:ext>
                </a:extLst>
              </a:tr>
              <a:tr h="370840">
                <a:tc>
                  <a:txBody>
                    <a:bodyPr/>
                    <a:lstStyle/>
                    <a:p>
                      <a:r>
                        <a:rPr lang="en-US" dirty="0"/>
                        <a:t>Category 1</a:t>
                      </a:r>
                    </a:p>
                  </a:txBody>
                  <a:tcPr/>
                </a:tc>
                <a:tc>
                  <a:txBody>
                    <a:bodyPr/>
                    <a:lstStyle/>
                    <a:p>
                      <a:r>
                        <a:rPr lang="en-US" u="sng" dirty="0"/>
                        <a:t>Kyber512</a:t>
                      </a:r>
                    </a:p>
                    <a:p>
                      <a:r>
                        <a:rPr lang="en-US" u="none" dirty="0" err="1"/>
                        <a:t>KeyGen</a:t>
                      </a:r>
                      <a:r>
                        <a:rPr lang="en-US" u="none" dirty="0"/>
                        <a:t>: 457,126</a:t>
                      </a:r>
                    </a:p>
                    <a:p>
                      <a:r>
                        <a:rPr lang="en-US" u="none" dirty="0" err="1"/>
                        <a:t>Encaps</a:t>
                      </a:r>
                      <a:r>
                        <a:rPr lang="en-US" u="none" dirty="0"/>
                        <a:t>: 551,681</a:t>
                      </a:r>
                    </a:p>
                    <a:p>
                      <a:r>
                        <a:rPr lang="en-US" u="none" dirty="0" err="1"/>
                        <a:t>Decaps</a:t>
                      </a:r>
                      <a:r>
                        <a:rPr lang="en-US" u="none" dirty="0"/>
                        <a:t>: 511,970</a:t>
                      </a:r>
                    </a:p>
                  </a:txBody>
                  <a:tcPr/>
                </a:tc>
                <a:tc>
                  <a:txBody>
                    <a:bodyPr/>
                    <a:lstStyle/>
                    <a:p>
                      <a:r>
                        <a:rPr lang="en-US" u="sng" dirty="0"/>
                        <a:t>Lightsaber</a:t>
                      </a:r>
                    </a:p>
                    <a:p>
                      <a:r>
                        <a:rPr lang="en-US" u="none" dirty="0" err="1"/>
                        <a:t>KeyGen</a:t>
                      </a:r>
                      <a:r>
                        <a:rPr lang="en-US" u="none" dirty="0"/>
                        <a:t>: 352,196</a:t>
                      </a:r>
                    </a:p>
                    <a:p>
                      <a:r>
                        <a:rPr lang="en-US" u="none" dirty="0" err="1"/>
                        <a:t>Encaps</a:t>
                      </a:r>
                      <a:r>
                        <a:rPr lang="en-US" u="none" dirty="0"/>
                        <a:t>: 481,006</a:t>
                      </a:r>
                    </a:p>
                    <a:p>
                      <a:r>
                        <a:rPr lang="en-US" u="none" dirty="0" err="1"/>
                        <a:t>Decaps</a:t>
                      </a:r>
                      <a:r>
                        <a:rPr lang="en-US" u="none" dirty="0"/>
                        <a:t>: 452,654</a:t>
                      </a:r>
                    </a:p>
                  </a:txBody>
                  <a:tcPr/>
                </a:tc>
                <a:tc>
                  <a:txBody>
                    <a:bodyPr/>
                    <a:lstStyle/>
                    <a:p>
                      <a:r>
                        <a:rPr lang="en-US" u="sng" dirty="0">
                          <a:solidFill>
                            <a:schemeClr val="tx1"/>
                          </a:solidFill>
                        </a:rPr>
                        <a:t>NTRUhrss701</a:t>
                      </a:r>
                    </a:p>
                    <a:p>
                      <a:r>
                        <a:rPr lang="en-US" u="none" dirty="0" err="1">
                          <a:solidFill>
                            <a:schemeClr val="tx1"/>
                          </a:solidFill>
                        </a:rPr>
                        <a:t>KeyGen</a:t>
                      </a:r>
                      <a:r>
                        <a:rPr lang="en-US" u="none" dirty="0">
                          <a:solidFill>
                            <a:schemeClr val="tx1"/>
                          </a:solidFill>
                        </a:rPr>
                        <a:t>: 149,737,679</a:t>
                      </a:r>
                    </a:p>
                    <a:p>
                      <a:r>
                        <a:rPr lang="en-US" u="none" dirty="0" err="1">
                          <a:solidFill>
                            <a:schemeClr val="tx1"/>
                          </a:solidFill>
                        </a:rPr>
                        <a:t>Encaps</a:t>
                      </a:r>
                      <a:r>
                        <a:rPr lang="en-US" u="none" dirty="0">
                          <a:solidFill>
                            <a:schemeClr val="tx1"/>
                          </a:solidFill>
                        </a:rPr>
                        <a:t>: 375,948</a:t>
                      </a:r>
                    </a:p>
                    <a:p>
                      <a:r>
                        <a:rPr lang="en-US" u="none" dirty="0" err="1">
                          <a:solidFill>
                            <a:schemeClr val="tx1"/>
                          </a:solidFill>
                        </a:rPr>
                        <a:t>Decaps</a:t>
                      </a:r>
                      <a:r>
                        <a:rPr lang="en-US" u="none" dirty="0">
                          <a:solidFill>
                            <a:schemeClr val="tx1"/>
                          </a:solidFill>
                        </a:rPr>
                        <a:t>: 867,921</a:t>
                      </a:r>
                    </a:p>
                  </a:txBody>
                  <a:tcPr/>
                </a:tc>
                <a:tc>
                  <a:txBody>
                    <a:bodyPr/>
                    <a:lstStyle/>
                    <a:p>
                      <a:r>
                        <a:rPr lang="en-US" u="sng" dirty="0">
                          <a:solidFill>
                            <a:schemeClr val="tx1"/>
                          </a:solidFill>
                        </a:rPr>
                        <a:t>NTRUhps204877</a:t>
                      </a:r>
                    </a:p>
                    <a:p>
                      <a:r>
                        <a:rPr lang="en-US" u="none" dirty="0" err="1">
                          <a:solidFill>
                            <a:schemeClr val="tx1"/>
                          </a:solidFill>
                        </a:rPr>
                        <a:t>KeyGen</a:t>
                      </a:r>
                      <a:r>
                        <a:rPr lang="en-US" u="none" dirty="0">
                          <a:solidFill>
                            <a:schemeClr val="tx1"/>
                          </a:solidFill>
                        </a:rPr>
                        <a:t>: 143,750,608</a:t>
                      </a:r>
                    </a:p>
                    <a:p>
                      <a:r>
                        <a:rPr lang="en-US" u="none" dirty="0" err="1">
                          <a:solidFill>
                            <a:schemeClr val="tx1"/>
                          </a:solidFill>
                        </a:rPr>
                        <a:t>Encaps</a:t>
                      </a:r>
                      <a:r>
                        <a:rPr lang="en-US" u="none" dirty="0">
                          <a:solidFill>
                            <a:schemeClr val="tx1"/>
                          </a:solidFill>
                        </a:rPr>
                        <a:t>: 820,054</a:t>
                      </a:r>
                    </a:p>
                    <a:p>
                      <a:r>
                        <a:rPr lang="en-US" u="none" dirty="0" err="1">
                          <a:solidFill>
                            <a:schemeClr val="tx1"/>
                          </a:solidFill>
                        </a:rPr>
                        <a:t>Decaps</a:t>
                      </a:r>
                      <a:r>
                        <a:rPr lang="en-US" u="none" dirty="0">
                          <a:solidFill>
                            <a:schemeClr val="tx1"/>
                          </a:solidFill>
                        </a:rPr>
                        <a:t>: 812,608</a:t>
                      </a:r>
                    </a:p>
                    <a:p>
                      <a:endParaRPr lang="en-US" u="none" dirty="0">
                        <a:solidFill>
                          <a:schemeClr val="tx1"/>
                        </a:solidFill>
                      </a:endParaRPr>
                    </a:p>
                  </a:txBody>
                  <a:tcPr/>
                </a:tc>
                <a:extLst>
                  <a:ext uri="{0D108BD9-81ED-4DB2-BD59-A6C34878D82A}">
                    <a16:rowId xmlns:a16="http://schemas.microsoft.com/office/drawing/2014/main" val="43562396"/>
                  </a:ext>
                </a:extLst>
              </a:tr>
              <a:tr h="370840">
                <a:tc>
                  <a:txBody>
                    <a:bodyPr/>
                    <a:lstStyle/>
                    <a:p>
                      <a:r>
                        <a:rPr lang="en-US" dirty="0"/>
                        <a:t>Category 3</a:t>
                      </a:r>
                    </a:p>
                  </a:txBody>
                  <a:tcPr/>
                </a:tc>
                <a:tc>
                  <a:txBody>
                    <a:bodyPr/>
                    <a:lstStyle/>
                    <a:p>
                      <a:r>
                        <a:rPr lang="en-US" u="sng" dirty="0"/>
                        <a:t>Kyber768</a:t>
                      </a:r>
                    </a:p>
                    <a:p>
                      <a:r>
                        <a:rPr lang="en-US" u="none" dirty="0" err="1"/>
                        <a:t>KeyGen</a:t>
                      </a:r>
                      <a:r>
                        <a:rPr lang="en-US" u="none" dirty="0"/>
                        <a:t>: 744,136</a:t>
                      </a:r>
                    </a:p>
                    <a:p>
                      <a:r>
                        <a:rPr lang="en-US" u="none" dirty="0" err="1"/>
                        <a:t>Encaps</a:t>
                      </a:r>
                      <a:r>
                        <a:rPr lang="en-US" u="none" dirty="0"/>
                        <a:t>: 898,630</a:t>
                      </a:r>
                    </a:p>
                    <a:p>
                      <a:r>
                        <a:rPr lang="en-US" u="none" dirty="0" err="1"/>
                        <a:t>Decaps</a:t>
                      </a:r>
                      <a:r>
                        <a:rPr lang="en-US" u="none" dirty="0"/>
                        <a:t>: 838,939</a:t>
                      </a:r>
                    </a:p>
                  </a:txBody>
                  <a:tcPr/>
                </a:tc>
                <a:tc>
                  <a:txBody>
                    <a:bodyPr/>
                    <a:lstStyle/>
                    <a:p>
                      <a:r>
                        <a:rPr lang="en-US" u="sng" dirty="0"/>
                        <a:t>Saber</a:t>
                      </a:r>
                    </a:p>
                    <a:p>
                      <a:r>
                        <a:rPr lang="en-US" u="none" dirty="0" err="1"/>
                        <a:t>KeyGen</a:t>
                      </a:r>
                      <a:r>
                        <a:rPr lang="en-US" u="none" dirty="0"/>
                        <a:t>: 645,222</a:t>
                      </a:r>
                    </a:p>
                    <a:p>
                      <a:r>
                        <a:rPr lang="en-US" u="none" dirty="0" err="1"/>
                        <a:t>Encaps</a:t>
                      </a:r>
                      <a:r>
                        <a:rPr lang="en-US" u="none" dirty="0"/>
                        <a:t>: 820,799</a:t>
                      </a:r>
                    </a:p>
                    <a:p>
                      <a:r>
                        <a:rPr lang="en-US" u="none" dirty="0" err="1"/>
                        <a:t>Decaps</a:t>
                      </a:r>
                      <a:r>
                        <a:rPr lang="en-US" u="none" dirty="0"/>
                        <a:t>: 774,055</a:t>
                      </a:r>
                    </a:p>
                  </a:txBody>
                  <a:tcPr/>
                </a:tc>
                <a:tc>
                  <a:txBody>
                    <a:bodyPr/>
                    <a:lstStyle/>
                    <a:p>
                      <a:endParaRPr lang="en-US"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NTRUhps4096821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err="1"/>
                        <a:t>KeyGen</a:t>
                      </a:r>
                      <a:r>
                        <a:rPr lang="en-US" u="none" dirty="0"/>
                        <a:t>: 208,835,960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err="1"/>
                        <a:t>Encaps</a:t>
                      </a:r>
                      <a:r>
                        <a:rPr lang="en-US" u="none" dirty="0"/>
                        <a:t>: 1,027,338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err="1"/>
                        <a:t>Decaps</a:t>
                      </a:r>
                      <a:r>
                        <a:rPr lang="en-US" u="none" dirty="0"/>
                        <a:t>: 1,031,141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txBody>
                  <a:tcPr/>
                </a:tc>
                <a:extLst>
                  <a:ext uri="{0D108BD9-81ED-4DB2-BD59-A6C34878D82A}">
                    <a16:rowId xmlns:a16="http://schemas.microsoft.com/office/drawing/2014/main" val="931053256"/>
                  </a:ext>
                </a:extLst>
              </a:tr>
              <a:tr h="370840">
                <a:tc>
                  <a:txBody>
                    <a:bodyPr/>
                    <a:lstStyle/>
                    <a:p>
                      <a:r>
                        <a:rPr lang="en-US" dirty="0"/>
                        <a:t>Category 5</a:t>
                      </a:r>
                    </a:p>
                  </a:txBody>
                  <a:tcPr/>
                </a:tc>
                <a:tc>
                  <a:txBody>
                    <a:bodyPr/>
                    <a:lstStyle/>
                    <a:p>
                      <a:r>
                        <a:rPr lang="en-US" u="sng" dirty="0"/>
                        <a:t>Kyber1024</a:t>
                      </a:r>
                    </a:p>
                    <a:p>
                      <a:r>
                        <a:rPr lang="en-US" u="none" dirty="0" err="1"/>
                        <a:t>KeyGen</a:t>
                      </a:r>
                      <a:r>
                        <a:rPr lang="en-US" u="none" dirty="0"/>
                        <a:t>: 1,190,374</a:t>
                      </a:r>
                    </a:p>
                    <a:p>
                      <a:r>
                        <a:rPr lang="en-US" u="none" dirty="0" err="1"/>
                        <a:t>Encaps</a:t>
                      </a:r>
                      <a:r>
                        <a:rPr lang="en-US" u="none" dirty="0"/>
                        <a:t>: 1,373,614</a:t>
                      </a:r>
                    </a:p>
                    <a:p>
                      <a:r>
                        <a:rPr lang="en-US" u="none" dirty="0" err="1"/>
                        <a:t>Decaps</a:t>
                      </a:r>
                      <a:r>
                        <a:rPr lang="en-US" u="none" dirty="0"/>
                        <a:t>: 1,295,290</a:t>
                      </a:r>
                    </a:p>
                  </a:txBody>
                  <a:tcPr/>
                </a:tc>
                <a:tc>
                  <a:txBody>
                    <a:bodyPr/>
                    <a:lstStyle/>
                    <a:p>
                      <a:r>
                        <a:rPr lang="en-US" u="sng" dirty="0" err="1"/>
                        <a:t>Firesaber</a:t>
                      </a:r>
                      <a:endParaRPr lang="en-US" u="sng" dirty="0"/>
                    </a:p>
                    <a:p>
                      <a:r>
                        <a:rPr lang="en-US" u="none" dirty="0" err="1"/>
                        <a:t>KeyGen</a:t>
                      </a:r>
                      <a:r>
                        <a:rPr lang="en-US" u="none" dirty="0"/>
                        <a:t>: 994,446</a:t>
                      </a:r>
                    </a:p>
                    <a:p>
                      <a:r>
                        <a:rPr lang="en-US" u="none" dirty="0" err="1"/>
                        <a:t>Encaps</a:t>
                      </a:r>
                      <a:r>
                        <a:rPr lang="en-US" u="none" dirty="0"/>
                        <a:t>: 1,204,260</a:t>
                      </a:r>
                    </a:p>
                    <a:p>
                      <a:r>
                        <a:rPr lang="en-US" u="none" dirty="0" err="1"/>
                        <a:t>Decaps</a:t>
                      </a:r>
                      <a:r>
                        <a:rPr lang="en-US" u="none" dirty="0"/>
                        <a:t>: 1,151,016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NTRUhrss1373</a:t>
                      </a:r>
                    </a:p>
                    <a:p>
                      <a:endParaRPr lang="en-US" u="sn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NTRUhps40961229</a:t>
                      </a:r>
                    </a:p>
                    <a:p>
                      <a:endParaRPr lang="en-US" u="sng" dirty="0"/>
                    </a:p>
                  </a:txBody>
                  <a:tcPr/>
                </a:tc>
                <a:extLst>
                  <a:ext uri="{0D108BD9-81ED-4DB2-BD59-A6C34878D82A}">
                    <a16:rowId xmlns:a16="http://schemas.microsoft.com/office/drawing/2014/main" val="847963343"/>
                  </a:ext>
                </a:extLst>
              </a:tr>
            </a:tbl>
          </a:graphicData>
        </a:graphic>
      </p:graphicFrame>
      <p:sp>
        <p:nvSpPr>
          <p:cNvPr id="5" name="TextBox 4">
            <a:extLst>
              <a:ext uri="{FF2B5EF4-FFF2-40B4-BE49-F238E27FC236}">
                <a16:creationId xmlns:a16="http://schemas.microsoft.com/office/drawing/2014/main" id="{517EED8C-A14C-AF44-BD33-E8DA1502CDF3}"/>
              </a:ext>
            </a:extLst>
          </p:cNvPr>
          <p:cNvSpPr txBox="1"/>
          <p:nvPr/>
        </p:nvSpPr>
        <p:spPr>
          <a:xfrm>
            <a:off x="1257300" y="5969903"/>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Saberr</a:t>
            </a:r>
            <a:r>
              <a:rPr lang="en-US" dirty="0"/>
              <a:t> is the most efficient (on cortex-M4), across the board</a:t>
            </a:r>
          </a:p>
          <a:p>
            <a:pPr marL="285750" indent="-285750">
              <a:buFont typeface="Arial" panose="020B0604020202020204" pitchFamily="34" charset="0"/>
              <a:buChar char="•"/>
            </a:pPr>
            <a:r>
              <a:rPr lang="en-US" dirty="0"/>
              <a:t>NTRU has a </a:t>
            </a:r>
            <a:r>
              <a:rPr lang="en-US" u="sng" dirty="0"/>
              <a:t>way slower </a:t>
            </a:r>
            <a:r>
              <a:rPr lang="en-US" dirty="0" err="1"/>
              <a:t>KeyGen</a:t>
            </a:r>
            <a:r>
              <a:rPr lang="en-US" dirty="0"/>
              <a:t>, but </a:t>
            </a:r>
            <a:r>
              <a:rPr lang="en-US" dirty="0" err="1"/>
              <a:t>NTRUhrss</a:t>
            </a:r>
            <a:r>
              <a:rPr lang="en-US" dirty="0"/>
              <a:t> has very fast </a:t>
            </a:r>
            <a:r>
              <a:rPr lang="en-US" dirty="0" err="1"/>
              <a:t>Encaps</a:t>
            </a:r>
            <a:endParaRPr lang="en-US" dirty="0"/>
          </a:p>
        </p:txBody>
      </p:sp>
    </p:spTree>
    <p:extLst>
      <p:ext uri="{BB962C8B-B14F-4D97-AF65-F5344CB8AC3E}">
        <p14:creationId xmlns:p14="http://schemas.microsoft.com/office/powerpoint/2010/main" val="62044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29613D4-1C21-2B49-A8C6-CADD10A6FA90}"/>
              </a:ext>
            </a:extLst>
          </p:cNvPr>
          <p:cNvGraphicFramePr>
            <a:graphicFrameLocks/>
          </p:cNvGraphicFramePr>
          <p:nvPr>
            <p:extLst>
              <p:ext uri="{D42A27DB-BD31-4B8C-83A1-F6EECF244321}">
                <p14:modId xmlns:p14="http://schemas.microsoft.com/office/powerpoint/2010/main" val="3030029720"/>
              </p:ext>
            </p:extLst>
          </p:nvPr>
        </p:nvGraphicFramePr>
        <p:xfrm>
          <a:off x="1195247" y="488548"/>
          <a:ext cx="9801505" cy="58809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80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1C85-8CB9-D640-9A08-FC43AC8CB955}"/>
              </a:ext>
            </a:extLst>
          </p:cNvPr>
          <p:cNvSpPr>
            <a:spLocks noGrp="1"/>
          </p:cNvSpPr>
          <p:nvPr>
            <p:ph type="title"/>
          </p:nvPr>
        </p:nvSpPr>
        <p:spPr/>
        <p:txBody>
          <a:bodyPr/>
          <a:lstStyle/>
          <a:p>
            <a:r>
              <a:rPr lang="en-US" dirty="0"/>
              <a:t>A few questions</a:t>
            </a:r>
          </a:p>
        </p:txBody>
      </p:sp>
      <p:sp>
        <p:nvSpPr>
          <p:cNvPr id="3" name="Content Placeholder 2">
            <a:extLst>
              <a:ext uri="{FF2B5EF4-FFF2-40B4-BE49-F238E27FC236}">
                <a16:creationId xmlns:a16="http://schemas.microsoft.com/office/drawing/2014/main" id="{FB823E7C-B2E1-054C-89CD-D7233239E4BD}"/>
              </a:ext>
            </a:extLst>
          </p:cNvPr>
          <p:cNvSpPr>
            <a:spLocks noGrp="1"/>
          </p:cNvSpPr>
          <p:nvPr>
            <p:ph idx="1"/>
          </p:nvPr>
        </p:nvSpPr>
        <p:spPr/>
        <p:txBody>
          <a:bodyPr>
            <a:normAutofit/>
          </a:bodyPr>
          <a:lstStyle/>
          <a:p>
            <a:pPr marL="514350" indent="-514350">
              <a:buFont typeface="+mj-lt"/>
              <a:buAutoNum type="arabicPeriod"/>
            </a:pPr>
            <a:r>
              <a:rPr lang="en-US" dirty="0"/>
              <a:t>Which of </a:t>
            </a:r>
            <a:r>
              <a:rPr lang="en-US" dirty="0" err="1"/>
              <a:t>Kyber</a:t>
            </a:r>
            <a:r>
              <a:rPr lang="en-US" dirty="0"/>
              <a:t>, Saber, and NTRU do we prefer?</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If IP were not an issue, which one would we prefer?</a:t>
            </a:r>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9937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4A040BD-45D8-7747-916D-B4325C9C9A23}"/>
              </a:ext>
            </a:extLst>
          </p:cNvPr>
          <p:cNvGraphicFramePr>
            <a:graphicFrameLocks/>
          </p:cNvGraphicFramePr>
          <p:nvPr>
            <p:extLst>
              <p:ext uri="{D42A27DB-BD31-4B8C-83A1-F6EECF244321}">
                <p14:modId xmlns:p14="http://schemas.microsoft.com/office/powerpoint/2010/main" val="2576691854"/>
              </p:ext>
            </p:extLst>
          </p:nvPr>
        </p:nvGraphicFramePr>
        <p:xfrm>
          <a:off x="1397002" y="609601"/>
          <a:ext cx="9622116" cy="5773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816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BE6DE69-480B-A64B-9CA3-9CC018AA8A8F}"/>
              </a:ext>
            </a:extLst>
          </p:cNvPr>
          <p:cNvGraphicFramePr>
            <a:graphicFrameLocks/>
          </p:cNvGraphicFramePr>
          <p:nvPr>
            <p:extLst>
              <p:ext uri="{D42A27DB-BD31-4B8C-83A1-F6EECF244321}">
                <p14:modId xmlns:p14="http://schemas.microsoft.com/office/powerpoint/2010/main" val="1637101229"/>
              </p:ext>
            </p:extLst>
          </p:nvPr>
        </p:nvGraphicFramePr>
        <p:xfrm>
          <a:off x="1084730" y="255497"/>
          <a:ext cx="10022540" cy="60135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C0B99BD-6DAC-F548-947C-6F99C5966B0C}"/>
              </a:ext>
            </a:extLst>
          </p:cNvPr>
          <p:cNvSpPr txBox="1"/>
          <p:nvPr/>
        </p:nvSpPr>
        <p:spPr>
          <a:xfrm>
            <a:off x="1436594" y="6269021"/>
            <a:ext cx="105156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Saber is about 10-15% smaller in this metric</a:t>
            </a:r>
          </a:p>
        </p:txBody>
      </p:sp>
    </p:spTree>
    <p:extLst>
      <p:ext uri="{BB962C8B-B14F-4D97-AF65-F5344CB8AC3E}">
        <p14:creationId xmlns:p14="http://schemas.microsoft.com/office/powerpoint/2010/main" val="101458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9BF835B-E8EA-E14C-931E-14B465552CCB}"/>
              </a:ext>
            </a:extLst>
          </p:cNvPr>
          <p:cNvSpPr>
            <a:spLocks noGrp="1"/>
          </p:cNvSpPr>
          <p:nvPr>
            <p:ph type="title"/>
          </p:nvPr>
        </p:nvSpPr>
        <p:spPr>
          <a:xfrm>
            <a:off x="838200" y="365125"/>
            <a:ext cx="9842237" cy="1325563"/>
          </a:xfrm>
        </p:spPr>
        <p:txBody>
          <a:bodyPr>
            <a:normAutofit/>
          </a:bodyPr>
          <a:lstStyle/>
          <a:p>
            <a:r>
              <a:rPr lang="en-US" dirty="0"/>
              <a:t>Performance – memory usage (pqm4)</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7" name="Content Placeholder 3">
            <a:extLst>
              <a:ext uri="{FF2B5EF4-FFF2-40B4-BE49-F238E27FC236}">
                <a16:creationId xmlns:a16="http://schemas.microsoft.com/office/drawing/2014/main" id="{3BC7266B-A50E-D841-9347-BCC3A62D2B96}"/>
              </a:ext>
            </a:extLst>
          </p:cNvPr>
          <p:cNvGraphicFramePr>
            <a:graphicFrameLocks noGrp="1"/>
          </p:cNvGraphicFramePr>
          <p:nvPr>
            <p:ph idx="1"/>
            <p:extLst>
              <p:ext uri="{D42A27DB-BD31-4B8C-83A1-F6EECF244321}">
                <p14:modId xmlns:p14="http://schemas.microsoft.com/office/powerpoint/2010/main" val="1002810283"/>
              </p:ext>
            </p:extLst>
          </p:nvPr>
        </p:nvGraphicFramePr>
        <p:xfrm>
          <a:off x="838200" y="1592546"/>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C879193E-59BB-2849-945D-35921C36BE1E}"/>
              </a:ext>
            </a:extLst>
          </p:cNvPr>
          <p:cNvSpPr txBox="1"/>
          <p:nvPr/>
        </p:nvSpPr>
        <p:spPr>
          <a:xfrm>
            <a:off x="1436594" y="6269021"/>
            <a:ext cx="10515600"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Kyber</a:t>
            </a:r>
            <a:r>
              <a:rPr lang="en-US" dirty="0"/>
              <a:t> is a little smaller than Saber, with the gap narrowing as the security categories get higher</a:t>
            </a:r>
          </a:p>
        </p:txBody>
      </p:sp>
    </p:spTree>
    <p:extLst>
      <p:ext uri="{BB962C8B-B14F-4D97-AF65-F5344CB8AC3E}">
        <p14:creationId xmlns:p14="http://schemas.microsoft.com/office/powerpoint/2010/main" val="788466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835B-E8EA-E14C-931E-14B465552CCB}"/>
              </a:ext>
            </a:extLst>
          </p:cNvPr>
          <p:cNvSpPr>
            <a:spLocks noGrp="1"/>
          </p:cNvSpPr>
          <p:nvPr>
            <p:ph type="title"/>
          </p:nvPr>
        </p:nvSpPr>
        <p:spPr/>
        <p:txBody>
          <a:bodyPr/>
          <a:lstStyle/>
          <a:p>
            <a:r>
              <a:rPr lang="en-US" dirty="0"/>
              <a:t>Performance – implementation issues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EEF9163-1671-AB4F-8544-C12B1DEDB60A}"/>
                  </a:ext>
                </a:extLst>
              </p:cNvPr>
              <p:cNvSpPr>
                <a:spLocks noGrp="1"/>
              </p:cNvSpPr>
              <p:nvPr>
                <p:ph idx="1"/>
              </p:nvPr>
            </p:nvSpPr>
            <p:spPr/>
            <p:txBody>
              <a:bodyPr>
                <a:normAutofit fontScale="92500" lnSpcReduction="10000"/>
              </a:bodyPr>
              <a:lstStyle/>
              <a:p>
                <a:r>
                  <a:rPr lang="en-US" dirty="0"/>
                  <a:t>Decryption failures:</a:t>
                </a:r>
              </a:p>
              <a:p>
                <a:pPr lvl="1"/>
                <a:r>
                  <a:rPr lang="en-US" dirty="0" err="1"/>
                  <a:t>Kyber</a:t>
                </a:r>
                <a:r>
                  <a:rPr lang="en-US" dirty="0"/>
                  <a:t>:  2</a:t>
                </a:r>
                <a:r>
                  <a:rPr lang="en-US" baseline="30000" dirty="0"/>
                  <a:t>-139</a:t>
                </a:r>
                <a:r>
                  <a:rPr lang="en-US" dirty="0"/>
                  <a:t>, 2</a:t>
                </a:r>
                <a:r>
                  <a:rPr lang="en-US" baseline="30000" dirty="0"/>
                  <a:t>-164</a:t>
                </a:r>
                <a:r>
                  <a:rPr lang="en-US" dirty="0"/>
                  <a:t>, and 2</a:t>
                </a:r>
                <a:r>
                  <a:rPr lang="en-US" baseline="30000" dirty="0"/>
                  <a:t>-174</a:t>
                </a:r>
              </a:p>
              <a:p>
                <a:pPr lvl="1"/>
                <a:r>
                  <a:rPr lang="en-US" dirty="0"/>
                  <a:t>Saber: 2</a:t>
                </a:r>
                <a:r>
                  <a:rPr lang="en-US" baseline="30000" dirty="0"/>
                  <a:t>-120</a:t>
                </a:r>
                <a:r>
                  <a:rPr lang="en-US" dirty="0"/>
                  <a:t>, 2</a:t>
                </a:r>
                <a:r>
                  <a:rPr lang="en-US" baseline="30000" dirty="0"/>
                  <a:t>-136</a:t>
                </a:r>
                <a:r>
                  <a:rPr lang="en-US" dirty="0"/>
                  <a:t>, 2</a:t>
                </a:r>
                <a:r>
                  <a:rPr lang="en-US" baseline="30000" dirty="0"/>
                  <a:t>-165</a:t>
                </a:r>
              </a:p>
              <a:p>
                <a:pPr lvl="1"/>
                <a:r>
                  <a:rPr lang="en-US" dirty="0"/>
                  <a:t>NTRU: no decryption failures</a:t>
                </a:r>
              </a:p>
              <a:p>
                <a:pPr lvl="1"/>
                <a:endParaRPr lang="en-US" dirty="0"/>
              </a:p>
              <a:p>
                <a:r>
                  <a:rPr lang="en-US" dirty="0" err="1"/>
                  <a:t>Kyber</a:t>
                </a:r>
                <a:endParaRPr lang="en-US" dirty="0"/>
              </a:p>
              <a:p>
                <a:pPr lvl="1"/>
                <a:r>
                  <a:rPr lang="en-US" dirty="0"/>
                  <a:t>All parameter sets use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=256, </m:t>
                    </m:r>
                    <m:r>
                      <a:rPr lang="en-US" b="0" i="1" smtClean="0">
                        <a:latin typeface="Cambria Math" panose="02040503050406030204" pitchFamily="18" charset="0"/>
                      </a:rPr>
                      <m:t>𝑞</m:t>
                    </m:r>
                    <m:r>
                      <a:rPr lang="en-US" b="0" i="1" smtClean="0">
                        <a:latin typeface="Cambria Math" panose="02040503050406030204" pitchFamily="18" charset="0"/>
                      </a:rPr>
                      <m:t>=329</m:t>
                    </m:r>
                  </m:oMath>
                </a14:m>
                <a:r>
                  <a:rPr lang="en-US" dirty="0"/>
                  <a:t>.  Just dimension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(=2,3,4)</m:t>
                    </m:r>
                  </m:oMath>
                </a14:m>
                <a:r>
                  <a:rPr lang="en-US" dirty="0"/>
                  <a:t> changes</a:t>
                </a:r>
              </a:p>
              <a:p>
                <a:pPr lvl="1"/>
                <a:r>
                  <a:rPr lang="en-US" dirty="0"/>
                  <a:t>Fast NTT arithmetic</a:t>
                </a:r>
              </a:p>
              <a:p>
                <a:pPr lvl="1"/>
                <a:r>
                  <a:rPr lang="en-US" dirty="0"/>
                  <a:t>They have a 90’s version which uses AES and SHA-256 to show the effect of hardware acceleration (about 30-35% faster)</a:t>
                </a:r>
              </a:p>
            </p:txBody>
          </p:sp>
        </mc:Choice>
        <mc:Fallback>
          <p:sp>
            <p:nvSpPr>
              <p:cNvPr id="3" name="Content Placeholder 2">
                <a:extLst>
                  <a:ext uri="{FF2B5EF4-FFF2-40B4-BE49-F238E27FC236}">
                    <a16:creationId xmlns:a16="http://schemas.microsoft.com/office/drawing/2014/main" id="{AEEF9163-1671-AB4F-8544-C12B1DEDB60A}"/>
                  </a:ext>
                </a:extLst>
              </p:cNvPr>
              <p:cNvSpPr>
                <a:spLocks noGrp="1" noRot="1" noChangeAspect="1" noMove="1" noResize="1" noEditPoints="1" noAdjustHandles="1" noChangeArrowheads="1" noChangeShapeType="1" noTextEdit="1"/>
              </p:cNvSpPr>
              <p:nvPr>
                <p:ph idx="1"/>
              </p:nvPr>
            </p:nvSpPr>
            <p:spPr>
              <a:blipFill>
                <a:blip r:embed="rId2"/>
                <a:stretch>
                  <a:fillRect l="-1206" t="-3198" b="-1453"/>
                </a:stretch>
              </a:blipFill>
            </p:spPr>
            <p:txBody>
              <a:bodyPr/>
              <a:lstStyle/>
              <a:p>
                <a:r>
                  <a:rPr lang="en-US">
                    <a:noFill/>
                  </a:rPr>
                  <a:t> </a:t>
                </a:r>
              </a:p>
            </p:txBody>
          </p:sp>
        </mc:Fallback>
      </mc:AlternateContent>
    </p:spTree>
    <p:extLst>
      <p:ext uri="{BB962C8B-B14F-4D97-AF65-F5344CB8AC3E}">
        <p14:creationId xmlns:p14="http://schemas.microsoft.com/office/powerpoint/2010/main" val="304625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835B-E8EA-E14C-931E-14B465552CCB}"/>
              </a:ext>
            </a:extLst>
          </p:cNvPr>
          <p:cNvSpPr>
            <a:spLocks noGrp="1"/>
          </p:cNvSpPr>
          <p:nvPr>
            <p:ph type="title"/>
          </p:nvPr>
        </p:nvSpPr>
        <p:spPr/>
        <p:txBody>
          <a:bodyPr>
            <a:normAutofit fontScale="90000"/>
          </a:bodyPr>
          <a:lstStyle/>
          <a:p>
            <a:r>
              <a:rPr lang="en-US" dirty="0"/>
              <a:t>Performance – implementation issues (</a:t>
            </a:r>
            <a:r>
              <a:rPr lang="en-US" dirty="0" err="1"/>
              <a:t>cont</a:t>
            </a:r>
            <a:r>
              <a:rPr lang="en-US" dirty="0"/>
              <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EEF9163-1671-AB4F-8544-C12B1DEDB60A}"/>
                  </a:ext>
                </a:extLst>
              </p:cNvPr>
              <p:cNvSpPr>
                <a:spLocks noGrp="1"/>
              </p:cNvSpPr>
              <p:nvPr>
                <p:ph idx="1"/>
              </p:nvPr>
            </p:nvSpPr>
            <p:spPr>
              <a:xfrm>
                <a:off x="838200" y="1825625"/>
                <a:ext cx="11010900" cy="4667250"/>
              </a:xfrm>
            </p:spPr>
            <p:txBody>
              <a:bodyPr>
                <a:normAutofit lnSpcReduction="10000"/>
              </a:bodyPr>
              <a:lstStyle/>
              <a:p>
                <a:r>
                  <a:rPr lang="en-US" dirty="0"/>
                  <a:t>Saber</a:t>
                </a:r>
              </a:p>
              <a:p>
                <a:pPr lvl="1"/>
                <a:r>
                  <a:rPr lang="en-US" sz="2200" dirty="0"/>
                  <a:t>All parameter sets use </a:t>
                </a:r>
                <a14:m>
                  <m:oMath xmlns:m="http://schemas.openxmlformats.org/officeDocument/2006/math">
                    <m:r>
                      <a:rPr lang="en-US" sz="2200" b="0" i="1" smtClean="0">
                        <a:latin typeface="Cambria Math" panose="02040503050406030204" pitchFamily="18" charset="0"/>
                      </a:rPr>
                      <m:t>𝑛</m:t>
                    </m:r>
                    <m:r>
                      <a:rPr lang="en-US" sz="2200" b="0" i="1" smtClean="0">
                        <a:latin typeface="Cambria Math" panose="02040503050406030204" pitchFamily="18" charset="0"/>
                      </a:rPr>
                      <m:t>=256, </m:t>
                    </m:r>
                    <m:r>
                      <a:rPr lang="en-US" sz="2200" b="0" i="1" smtClean="0">
                        <a:latin typeface="Cambria Math" panose="02040503050406030204" pitchFamily="18" charset="0"/>
                      </a:rPr>
                      <m:t>𝑞</m:t>
                    </m:r>
                    <m:r>
                      <a:rPr lang="en-US" sz="2200" b="0" i="1" smtClean="0">
                        <a:latin typeface="Cambria Math" panose="02040503050406030204" pitchFamily="18" charset="0"/>
                      </a:rPr>
                      <m:t>=213</m:t>
                    </m:r>
                  </m:oMath>
                </a14:m>
                <a:r>
                  <a:rPr lang="en-US" sz="2200" dirty="0"/>
                  <a:t>. Just dimension </a:t>
                </a:r>
                <a14:m>
                  <m:oMath xmlns:m="http://schemas.openxmlformats.org/officeDocument/2006/math">
                    <m:r>
                      <a:rPr lang="en-US" sz="2200" b="0" i="1" smtClean="0">
                        <a:latin typeface="Cambria Math" panose="02040503050406030204" pitchFamily="18" charset="0"/>
                      </a:rPr>
                      <m:t>𝑙</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=2,3,4</m:t>
                        </m:r>
                      </m:e>
                    </m:d>
                  </m:oMath>
                </a14:m>
                <a:r>
                  <a:rPr lang="en-US" sz="2200" baseline="30000" dirty="0"/>
                  <a:t> </a:t>
                </a:r>
                <a:r>
                  <a:rPr lang="en-US" sz="2200" dirty="0"/>
                  <a:t>changes</a:t>
                </a:r>
              </a:p>
              <a:p>
                <a:pPr lvl="1"/>
                <a:r>
                  <a:rPr lang="en-US" sz="2200" dirty="0"/>
                  <a:t>No NTT arithmetic, but no modular reduction and no rejection sampling</a:t>
                </a:r>
              </a:p>
              <a:p>
                <a:pPr lvl="1"/>
                <a:r>
                  <a:rPr lang="en-US" sz="2200" dirty="0"/>
                  <a:t>They added a 90s version, and a ‘uniform sampling’.  They 90s version is about ~30% faster, while the uniform sampling variant is about 10% faster (but has more limited parameter flexibility)</a:t>
                </a:r>
              </a:p>
              <a:p>
                <a:pPr lvl="1"/>
                <a:endParaRPr lang="en-US" sz="2200" dirty="0"/>
              </a:p>
              <a:p>
                <a:r>
                  <a:rPr lang="en-US" dirty="0"/>
                  <a:t>NTRU</a:t>
                </a:r>
              </a:p>
              <a:p>
                <a:pPr lvl="1"/>
                <a:r>
                  <a:rPr lang="en-US" sz="2200" b="0" i="0" dirty="0">
                    <a:solidFill>
                      <a:srgbClr val="000000"/>
                    </a:solidFill>
                    <a:effectLst/>
                  </a:rPr>
                  <a:t>Has both </a:t>
                </a:r>
                <a:r>
                  <a:rPr lang="en-US" sz="2200" b="0" i="0" dirty="0" err="1">
                    <a:solidFill>
                      <a:srgbClr val="000000"/>
                    </a:solidFill>
                    <a:effectLst/>
                  </a:rPr>
                  <a:t>hps</a:t>
                </a:r>
                <a:r>
                  <a:rPr lang="en-US" sz="2200" b="0" i="0" dirty="0">
                    <a:solidFill>
                      <a:srgbClr val="000000"/>
                    </a:solidFill>
                    <a:effectLst/>
                  </a:rPr>
                  <a:t> and </a:t>
                </a:r>
                <a:r>
                  <a:rPr lang="en-US" sz="2200" b="0" i="0" dirty="0" err="1">
                    <a:solidFill>
                      <a:srgbClr val="000000"/>
                    </a:solidFill>
                    <a:effectLst/>
                  </a:rPr>
                  <a:t>hrss</a:t>
                </a:r>
                <a:r>
                  <a:rPr lang="en-US" sz="2200" b="0" i="0" dirty="0">
                    <a:solidFill>
                      <a:srgbClr val="000000"/>
                    </a:solidFill>
                    <a:effectLst/>
                  </a:rPr>
                  <a:t> versions (they recommend </a:t>
                </a:r>
                <a:r>
                  <a:rPr lang="en-US" sz="2200" b="0" i="0" dirty="0" err="1">
                    <a:solidFill>
                      <a:srgbClr val="000000"/>
                    </a:solidFill>
                    <a:effectLst/>
                  </a:rPr>
                  <a:t>hrss</a:t>
                </a:r>
                <a:r>
                  <a:rPr lang="en-US" sz="2200" b="0" i="0" dirty="0">
                    <a:solidFill>
                      <a:srgbClr val="000000"/>
                    </a:solidFill>
                    <a:effectLst/>
                  </a:rPr>
                  <a:t>)</a:t>
                </a:r>
              </a:p>
              <a:p>
                <a:pPr lvl="1"/>
                <a:r>
                  <a:rPr lang="en-US" sz="2200" b="0" i="0" dirty="0">
                    <a:solidFill>
                      <a:srgbClr val="000000"/>
                    </a:solidFill>
                    <a:effectLst/>
                  </a:rPr>
                  <a:t>If the same noise is used to encrypt for different public keys, there’s a dramatic security loss. The NTRU spec does nothing to explicitly prevent this particular misuse (other than expecting values specified as random not to repeat.) Could be fixed by hashing random number with public key in </a:t>
                </a:r>
                <a:r>
                  <a:rPr lang="en-US" sz="2200" b="0" i="0" dirty="0" err="1">
                    <a:solidFill>
                      <a:srgbClr val="000000"/>
                    </a:solidFill>
                    <a:effectLst/>
                  </a:rPr>
                  <a:t>encaps</a:t>
                </a:r>
                <a:r>
                  <a:rPr lang="en-US" sz="2200" b="0" i="0" dirty="0">
                    <a:solidFill>
                      <a:srgbClr val="000000"/>
                    </a:solidFill>
                    <a:effectLst/>
                  </a:rPr>
                  <a:t>. </a:t>
                </a:r>
                <a:endParaRPr lang="en-US" sz="2200" dirty="0"/>
              </a:p>
            </p:txBody>
          </p:sp>
        </mc:Choice>
        <mc:Fallback>
          <p:sp>
            <p:nvSpPr>
              <p:cNvPr id="3" name="Content Placeholder 2">
                <a:extLst>
                  <a:ext uri="{FF2B5EF4-FFF2-40B4-BE49-F238E27FC236}">
                    <a16:creationId xmlns:a16="http://schemas.microsoft.com/office/drawing/2014/main" id="{AEEF9163-1671-AB4F-8544-C12B1DEDB60A}"/>
                  </a:ext>
                </a:extLst>
              </p:cNvPr>
              <p:cNvSpPr>
                <a:spLocks noGrp="1" noRot="1" noChangeAspect="1" noMove="1" noResize="1" noEditPoints="1" noAdjustHandles="1" noChangeArrowheads="1" noChangeShapeType="1" noTextEdit="1"/>
              </p:cNvSpPr>
              <p:nvPr>
                <p:ph idx="1"/>
              </p:nvPr>
            </p:nvSpPr>
            <p:spPr>
              <a:xfrm>
                <a:off x="838200" y="1825625"/>
                <a:ext cx="11010900" cy="4667250"/>
              </a:xfrm>
              <a:blipFill>
                <a:blip r:embed="rId2"/>
                <a:stretch>
                  <a:fillRect l="-1267" t="-3523"/>
                </a:stretch>
              </a:blipFill>
            </p:spPr>
            <p:txBody>
              <a:bodyPr/>
              <a:lstStyle/>
              <a:p>
                <a:r>
                  <a:rPr lang="en-US">
                    <a:noFill/>
                  </a:rPr>
                  <a:t> </a:t>
                </a:r>
              </a:p>
            </p:txBody>
          </p:sp>
        </mc:Fallback>
      </mc:AlternateContent>
    </p:spTree>
    <p:extLst>
      <p:ext uri="{BB962C8B-B14F-4D97-AF65-F5344CB8AC3E}">
        <p14:creationId xmlns:p14="http://schemas.microsoft.com/office/powerpoint/2010/main" val="3375319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835B-E8EA-E14C-931E-14B465552CCB}"/>
              </a:ext>
            </a:extLst>
          </p:cNvPr>
          <p:cNvSpPr>
            <a:spLocks noGrp="1"/>
          </p:cNvSpPr>
          <p:nvPr>
            <p:ph type="title"/>
          </p:nvPr>
        </p:nvSpPr>
        <p:spPr/>
        <p:txBody>
          <a:bodyPr/>
          <a:lstStyle/>
          <a:p>
            <a:r>
              <a:rPr lang="en-US" dirty="0"/>
              <a:t>Performance – real world experiments</a:t>
            </a:r>
          </a:p>
        </p:txBody>
      </p:sp>
      <p:sp>
        <p:nvSpPr>
          <p:cNvPr id="3" name="Content Placeholder 2">
            <a:extLst>
              <a:ext uri="{FF2B5EF4-FFF2-40B4-BE49-F238E27FC236}">
                <a16:creationId xmlns:a16="http://schemas.microsoft.com/office/drawing/2014/main" id="{AEEF9163-1671-AB4F-8544-C12B1DEDB60A}"/>
              </a:ext>
            </a:extLst>
          </p:cNvPr>
          <p:cNvSpPr>
            <a:spLocks noGrp="1"/>
          </p:cNvSpPr>
          <p:nvPr>
            <p:ph idx="1"/>
          </p:nvPr>
        </p:nvSpPr>
        <p:spPr/>
        <p:txBody>
          <a:bodyPr/>
          <a:lstStyle/>
          <a:p>
            <a:r>
              <a:rPr lang="en-US" dirty="0" err="1"/>
              <a:t>Kyber</a:t>
            </a:r>
            <a:r>
              <a:rPr lang="en-US" dirty="0"/>
              <a:t>: Cloudflare, Amazon, IBM, KEMTLS</a:t>
            </a:r>
          </a:p>
          <a:p>
            <a:r>
              <a:rPr lang="en-US" dirty="0"/>
              <a:t>Saber: ?</a:t>
            </a:r>
          </a:p>
          <a:p>
            <a:r>
              <a:rPr lang="en-US" dirty="0"/>
              <a:t>NTRU: CEPQ2, Cloudflare/Google, KEMTLS</a:t>
            </a:r>
          </a:p>
          <a:p>
            <a:endParaRPr lang="en-US" dirty="0"/>
          </a:p>
          <a:p>
            <a:r>
              <a:rPr lang="en-US" dirty="0"/>
              <a:t>Recent KEMTLS-PDK includes all 3 finalists</a:t>
            </a:r>
          </a:p>
        </p:txBody>
      </p:sp>
    </p:spTree>
    <p:extLst>
      <p:ext uri="{BB962C8B-B14F-4D97-AF65-F5344CB8AC3E}">
        <p14:creationId xmlns:p14="http://schemas.microsoft.com/office/powerpoint/2010/main" val="483270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835B-E8EA-E14C-931E-14B465552CCB}"/>
              </a:ext>
            </a:extLst>
          </p:cNvPr>
          <p:cNvSpPr>
            <a:spLocks noGrp="1"/>
          </p:cNvSpPr>
          <p:nvPr>
            <p:ph type="title"/>
          </p:nvPr>
        </p:nvSpPr>
        <p:spPr/>
        <p:txBody>
          <a:bodyPr/>
          <a:lstStyle/>
          <a:p>
            <a:r>
              <a:rPr lang="en-US" dirty="0"/>
              <a:t>Performance recap</a:t>
            </a:r>
          </a:p>
        </p:txBody>
      </p:sp>
      <p:sp>
        <p:nvSpPr>
          <p:cNvPr id="3" name="Content Placeholder 2">
            <a:extLst>
              <a:ext uri="{FF2B5EF4-FFF2-40B4-BE49-F238E27FC236}">
                <a16:creationId xmlns:a16="http://schemas.microsoft.com/office/drawing/2014/main" id="{AEEF9163-1671-AB4F-8544-C12B1DEDB60A}"/>
              </a:ext>
            </a:extLst>
          </p:cNvPr>
          <p:cNvSpPr>
            <a:spLocks noGrp="1"/>
          </p:cNvSpPr>
          <p:nvPr>
            <p:ph idx="1"/>
          </p:nvPr>
        </p:nvSpPr>
        <p:spPr/>
        <p:txBody>
          <a:bodyPr/>
          <a:lstStyle/>
          <a:p>
            <a:r>
              <a:rPr lang="en-US" dirty="0"/>
              <a:t>Do any of </a:t>
            </a:r>
            <a:r>
              <a:rPr lang="en-US" dirty="0" err="1"/>
              <a:t>Kyber</a:t>
            </a:r>
            <a:r>
              <a:rPr lang="en-US" dirty="0"/>
              <a:t>, Saber, or NTRU have performance advantages over the others?  </a:t>
            </a:r>
          </a:p>
          <a:p>
            <a:pPr lvl="1"/>
            <a:r>
              <a:rPr lang="en-US" dirty="0"/>
              <a:t>Saber’s key/ciphertext sizes are smaller</a:t>
            </a:r>
          </a:p>
          <a:p>
            <a:pPr lvl="1"/>
            <a:r>
              <a:rPr lang="en-US" dirty="0" err="1"/>
              <a:t>Kyber</a:t>
            </a:r>
            <a:r>
              <a:rPr lang="en-US" dirty="0"/>
              <a:t> is faster on Haswell, Saber faster on Cortex-M4</a:t>
            </a:r>
          </a:p>
          <a:p>
            <a:pPr lvl="1"/>
            <a:r>
              <a:rPr lang="en-US" dirty="0"/>
              <a:t>NTRU </a:t>
            </a:r>
            <a:r>
              <a:rPr lang="en-US" dirty="0" err="1"/>
              <a:t>KeyGen</a:t>
            </a:r>
            <a:r>
              <a:rPr lang="en-US" dirty="0"/>
              <a:t> is noticeably slower</a:t>
            </a:r>
          </a:p>
          <a:p>
            <a:endParaRPr lang="en-US" dirty="0"/>
          </a:p>
          <a:p>
            <a:r>
              <a:rPr lang="en-US" dirty="0"/>
              <a:t>Discussion</a:t>
            </a:r>
          </a:p>
          <a:p>
            <a:endParaRPr lang="en-US" dirty="0"/>
          </a:p>
        </p:txBody>
      </p:sp>
    </p:spTree>
    <p:extLst>
      <p:ext uri="{BB962C8B-B14F-4D97-AF65-F5344CB8AC3E}">
        <p14:creationId xmlns:p14="http://schemas.microsoft.com/office/powerpoint/2010/main" val="4292934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835B-E8EA-E14C-931E-14B465552CCB}"/>
              </a:ext>
            </a:extLst>
          </p:cNvPr>
          <p:cNvSpPr>
            <a:spLocks noGrp="1"/>
          </p:cNvSpPr>
          <p:nvPr>
            <p:ph type="title"/>
          </p:nvPr>
        </p:nvSpPr>
        <p:spPr/>
        <p:txBody>
          <a:bodyPr/>
          <a:lstStyle/>
          <a:p>
            <a:r>
              <a:rPr lang="en-US" dirty="0"/>
              <a:t>Performance recap</a:t>
            </a:r>
          </a:p>
        </p:txBody>
      </p:sp>
      <p:sp>
        <p:nvSpPr>
          <p:cNvPr id="3" name="Content Placeholder 2">
            <a:extLst>
              <a:ext uri="{FF2B5EF4-FFF2-40B4-BE49-F238E27FC236}">
                <a16:creationId xmlns:a16="http://schemas.microsoft.com/office/drawing/2014/main" id="{AEEF9163-1671-AB4F-8544-C12B1DEDB60A}"/>
              </a:ext>
            </a:extLst>
          </p:cNvPr>
          <p:cNvSpPr>
            <a:spLocks noGrp="1"/>
          </p:cNvSpPr>
          <p:nvPr>
            <p:ph idx="1"/>
          </p:nvPr>
        </p:nvSpPr>
        <p:spPr/>
        <p:txBody>
          <a:bodyPr/>
          <a:lstStyle/>
          <a:p>
            <a:r>
              <a:rPr lang="en-US" dirty="0"/>
              <a:t>Do any of </a:t>
            </a:r>
            <a:r>
              <a:rPr lang="en-US" dirty="0" err="1"/>
              <a:t>Kyber</a:t>
            </a:r>
            <a:r>
              <a:rPr lang="en-US" dirty="0"/>
              <a:t>, Saber, or NTRU have performance advantages over the others?  </a:t>
            </a:r>
          </a:p>
          <a:p>
            <a:endParaRPr lang="en-US" dirty="0"/>
          </a:p>
          <a:p>
            <a:r>
              <a:rPr lang="en-US" dirty="0"/>
              <a:t>Discussion</a:t>
            </a:r>
          </a:p>
          <a:p>
            <a:endParaRPr lang="en-US" dirty="0"/>
          </a:p>
        </p:txBody>
      </p:sp>
    </p:spTree>
    <p:extLst>
      <p:ext uri="{BB962C8B-B14F-4D97-AF65-F5344CB8AC3E}">
        <p14:creationId xmlns:p14="http://schemas.microsoft.com/office/powerpoint/2010/main" val="562812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p:txBody>
          <a:bodyPr/>
          <a:lstStyle/>
          <a:p>
            <a:r>
              <a:rPr lang="en-US" dirty="0"/>
              <a:t>Algorithm char. – IP considerations</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a:xfrm>
            <a:off x="838200" y="1825624"/>
            <a:ext cx="4914900" cy="4498975"/>
          </a:xfrm>
        </p:spPr>
        <p:txBody>
          <a:bodyPr/>
          <a:lstStyle/>
          <a:p>
            <a:r>
              <a:rPr lang="en-US" dirty="0" err="1"/>
              <a:t>Kyber</a:t>
            </a:r>
            <a:r>
              <a:rPr lang="en-US" dirty="0"/>
              <a:t> and Saber both have patent threats from CNRS</a:t>
            </a:r>
          </a:p>
          <a:p>
            <a:pPr lvl="1"/>
            <a:r>
              <a:rPr lang="en-US" dirty="0"/>
              <a:t>And possibly Ding</a:t>
            </a:r>
          </a:p>
          <a:p>
            <a:pPr lvl="1"/>
            <a:endParaRPr lang="en-US" dirty="0"/>
          </a:p>
          <a:p>
            <a:r>
              <a:rPr lang="en-US" dirty="0"/>
              <a:t>NTRU’s original patents expired in 2017</a:t>
            </a:r>
          </a:p>
          <a:p>
            <a:pPr lvl="1"/>
            <a:r>
              <a:rPr lang="en-US" dirty="0"/>
              <a:t>The owners put them in the public domain in 2017</a:t>
            </a:r>
          </a:p>
        </p:txBody>
      </p:sp>
      <p:pic>
        <p:nvPicPr>
          <p:cNvPr id="2050" name="Picture 2" descr="We need to talk about the really BIG elephant in the room : FUJITSU BLOG -  Global">
            <a:extLst>
              <a:ext uri="{FF2B5EF4-FFF2-40B4-BE49-F238E27FC236}">
                <a16:creationId xmlns:a16="http://schemas.microsoft.com/office/drawing/2014/main" id="{C41CE171-CE63-F444-A58A-3609B1E61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4224"/>
            <a:ext cx="5672927" cy="377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68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p:txBody>
          <a:bodyPr>
            <a:normAutofit/>
          </a:bodyPr>
          <a:lstStyle/>
          <a:p>
            <a:r>
              <a:rPr lang="en-US" sz="3000" dirty="0"/>
              <a:t>Algorithm char. – </a:t>
            </a:r>
            <a:r>
              <a:rPr lang="en-US" sz="3300" dirty="0"/>
              <a:t>simplicity, flexibility, clarity of specification</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p:txBody>
          <a:bodyPr/>
          <a:lstStyle/>
          <a:p>
            <a:r>
              <a:rPr lang="en-US" dirty="0"/>
              <a:t>Flexibility</a:t>
            </a:r>
          </a:p>
          <a:p>
            <a:pPr lvl="1"/>
            <a:r>
              <a:rPr lang="en-US" sz="2400" b="0" i="0" dirty="0">
                <a:solidFill>
                  <a:srgbClr val="000000"/>
                </a:solidFill>
                <a:effectLst/>
              </a:rPr>
              <a:t>NTRU:  Easy to scale parameters for size vs security trade-offs.  They have charts showing hundreds of options </a:t>
            </a:r>
            <a:r>
              <a:rPr lang="en-US" sz="2400" dirty="0">
                <a:solidFill>
                  <a:srgbClr val="000000"/>
                </a:solidFill>
              </a:rPr>
              <a:t>. T</a:t>
            </a:r>
            <a:r>
              <a:rPr lang="en-US" sz="2400" b="0" i="0" dirty="0">
                <a:solidFill>
                  <a:srgbClr val="000000"/>
                </a:solidFill>
                <a:effectLst/>
              </a:rPr>
              <a:t>hey give several variants in their spec (faster keygen, </a:t>
            </a:r>
            <a:r>
              <a:rPr lang="en-US" sz="2400" b="0" i="0" dirty="0" err="1">
                <a:solidFill>
                  <a:srgbClr val="000000"/>
                </a:solidFill>
                <a:effectLst/>
              </a:rPr>
              <a:t>etc</a:t>
            </a:r>
            <a:r>
              <a:rPr lang="en-US" sz="2400" b="0" i="0" dirty="0">
                <a:solidFill>
                  <a:srgbClr val="000000"/>
                </a:solidFill>
                <a:effectLst/>
              </a:rPr>
              <a:t>) </a:t>
            </a:r>
          </a:p>
          <a:p>
            <a:endParaRPr lang="en-US" sz="2800" dirty="0">
              <a:solidFill>
                <a:srgbClr val="000000"/>
              </a:solidFill>
            </a:endParaRPr>
          </a:p>
          <a:p>
            <a:r>
              <a:rPr lang="en-US" sz="2800" dirty="0">
                <a:solidFill>
                  <a:srgbClr val="000000"/>
                </a:solidFill>
              </a:rPr>
              <a:t>All three specifications appear detailed and easy to understand</a:t>
            </a:r>
            <a:endParaRPr lang="en-US" sz="2800" b="0" i="0" dirty="0">
              <a:solidFill>
                <a:srgbClr val="000000"/>
              </a:solidFill>
              <a:effectLst/>
            </a:endParaRPr>
          </a:p>
          <a:p>
            <a:pPr lvl="1"/>
            <a:endParaRPr lang="en-US" dirty="0"/>
          </a:p>
        </p:txBody>
      </p:sp>
    </p:spTree>
    <p:extLst>
      <p:ext uri="{BB962C8B-B14F-4D97-AF65-F5344CB8AC3E}">
        <p14:creationId xmlns:p14="http://schemas.microsoft.com/office/powerpoint/2010/main" val="213042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6604-EB4D-1C45-8EB4-A9506A175952}"/>
              </a:ext>
            </a:extLst>
          </p:cNvPr>
          <p:cNvSpPr>
            <a:spLocks noGrp="1"/>
          </p:cNvSpPr>
          <p:nvPr>
            <p:ph type="title"/>
          </p:nvPr>
        </p:nvSpPr>
        <p:spPr/>
        <p:txBody>
          <a:bodyPr/>
          <a:lstStyle/>
          <a:p>
            <a:r>
              <a:rPr lang="en-US" dirty="0"/>
              <a:t>Evaluation Criteria</a:t>
            </a:r>
          </a:p>
        </p:txBody>
      </p:sp>
      <p:sp>
        <p:nvSpPr>
          <p:cNvPr id="3" name="Content Placeholder 2">
            <a:extLst>
              <a:ext uri="{FF2B5EF4-FFF2-40B4-BE49-F238E27FC236}">
                <a16:creationId xmlns:a16="http://schemas.microsoft.com/office/drawing/2014/main" id="{53F71806-FF51-054F-AFA8-E96E5508D487}"/>
              </a:ext>
            </a:extLst>
          </p:cNvPr>
          <p:cNvSpPr>
            <a:spLocks noGrp="1"/>
          </p:cNvSpPr>
          <p:nvPr>
            <p:ph idx="1"/>
          </p:nvPr>
        </p:nvSpPr>
        <p:spPr/>
        <p:txBody>
          <a:bodyPr numCol="2">
            <a:normAutofit/>
          </a:bodyPr>
          <a:lstStyle/>
          <a:p>
            <a:pPr algn="l">
              <a:buFont typeface="Arial" panose="020B0604020202020204" pitchFamily="34" charset="0"/>
              <a:buChar char="•"/>
            </a:pPr>
            <a:r>
              <a:rPr lang="en-US" sz="2800" b="0" i="0" dirty="0">
                <a:solidFill>
                  <a:srgbClr val="000000"/>
                </a:solidFill>
                <a:effectLst/>
                <a:latin typeface="inherit"/>
              </a:rPr>
              <a:t>Security</a:t>
            </a:r>
            <a:endParaRPr lang="en-US" sz="2800" b="0" i="0" dirty="0">
              <a:solidFill>
                <a:srgbClr val="000000"/>
              </a:solidFill>
              <a:effectLst/>
              <a:latin typeface="Calibri" panose="020F0502020204030204" pitchFamily="34" charset="0"/>
            </a:endParaRPr>
          </a:p>
          <a:p>
            <a:pPr marL="742950" lvl="1" indent="-285750" algn="l">
              <a:buFont typeface="Arial" panose="020B0604020202020204" pitchFamily="34" charset="0"/>
              <a:buChar char="•"/>
            </a:pPr>
            <a:r>
              <a:rPr lang="en-US" sz="1800" b="0" i="0" dirty="0">
                <a:solidFill>
                  <a:srgbClr val="000000"/>
                </a:solidFill>
                <a:effectLst/>
                <a:latin typeface="inherit"/>
              </a:rPr>
              <a:t>Security categories offered</a:t>
            </a:r>
          </a:p>
          <a:p>
            <a:pPr marL="742950" lvl="1" indent="-285750" algn="l">
              <a:buFont typeface="Arial" panose="020B0604020202020204" pitchFamily="34" charset="0"/>
              <a:buChar char="•"/>
            </a:pPr>
            <a:r>
              <a:rPr lang="en-US" sz="1800" b="0" i="0" dirty="0">
                <a:solidFill>
                  <a:srgbClr val="000000"/>
                </a:solidFill>
                <a:effectLst/>
                <a:latin typeface="inherit"/>
              </a:rPr>
              <a:t>(confidence in) security proof</a:t>
            </a:r>
          </a:p>
          <a:p>
            <a:pPr marL="742950" lvl="1" indent="-285750" algn="l">
              <a:buFont typeface="Arial" panose="020B0604020202020204" pitchFamily="34" charset="0"/>
              <a:buChar char="•"/>
            </a:pPr>
            <a:r>
              <a:rPr lang="en-US" sz="1800" b="0" i="0" dirty="0">
                <a:solidFill>
                  <a:srgbClr val="000000"/>
                </a:solidFill>
                <a:effectLst/>
                <a:latin typeface="inherit"/>
              </a:rPr>
              <a:t>Known attack analysis</a:t>
            </a:r>
          </a:p>
          <a:p>
            <a:pPr marL="742950" lvl="1" indent="-285750" algn="l">
              <a:buFont typeface="Arial" panose="020B0604020202020204" pitchFamily="34" charset="0"/>
              <a:buChar char="•"/>
            </a:pPr>
            <a:r>
              <a:rPr lang="en-US" sz="1800" b="0" i="0" dirty="0">
                <a:solidFill>
                  <a:srgbClr val="000000"/>
                </a:solidFill>
                <a:effectLst/>
                <a:latin typeface="inherit"/>
              </a:rPr>
              <a:t>classical/quantum complexity</a:t>
            </a:r>
            <a:endParaRPr lang="en-US" sz="1800" b="0" i="0" dirty="0">
              <a:solidFill>
                <a:srgbClr val="000000"/>
              </a:solidFill>
              <a:effectLst/>
              <a:latin typeface="Calibri" panose="020F0502020204030204" pitchFamily="34" charset="0"/>
            </a:endParaRPr>
          </a:p>
          <a:p>
            <a:pPr algn="l">
              <a:buFont typeface="Arial" panose="020B0604020202020204" pitchFamily="34" charset="0"/>
              <a:buChar char="•"/>
            </a:pPr>
            <a:r>
              <a:rPr lang="en-US" sz="2800" b="0" i="0" dirty="0">
                <a:solidFill>
                  <a:srgbClr val="000000"/>
                </a:solidFill>
                <a:effectLst/>
                <a:latin typeface="Calibri" panose="020F0502020204030204" pitchFamily="34" charset="0"/>
              </a:rPr>
              <a:t>Performance</a:t>
            </a:r>
          </a:p>
          <a:p>
            <a:pPr marL="742950" lvl="1" indent="-285750" algn="l">
              <a:buFont typeface="Arial" panose="020B0604020202020204" pitchFamily="34" charset="0"/>
              <a:buChar char="•"/>
            </a:pPr>
            <a:r>
              <a:rPr lang="en-US" sz="1800" b="0" i="0" dirty="0">
                <a:solidFill>
                  <a:srgbClr val="000000"/>
                </a:solidFill>
                <a:effectLst/>
                <a:latin typeface="Calibri" panose="020F0502020204030204" pitchFamily="34" charset="0"/>
              </a:rPr>
              <a:t>Size of parameters</a:t>
            </a:r>
          </a:p>
          <a:p>
            <a:pPr marL="742950" lvl="1" indent="-285750" algn="l">
              <a:buFont typeface="Arial" panose="020B0604020202020204" pitchFamily="34" charset="0"/>
              <a:buChar char="•"/>
            </a:pPr>
            <a:r>
              <a:rPr lang="en-US" sz="1800" b="0" i="0" dirty="0">
                <a:solidFill>
                  <a:srgbClr val="000000"/>
                </a:solidFill>
                <a:effectLst/>
                <a:latin typeface="Calibri" panose="020F0502020204030204" pitchFamily="34" charset="0"/>
              </a:rPr>
              <a:t>efficiency of </a:t>
            </a:r>
            <a:r>
              <a:rPr lang="en-US" sz="1800" b="0" i="0" dirty="0" err="1">
                <a:solidFill>
                  <a:srgbClr val="000000"/>
                </a:solidFill>
                <a:effectLst/>
                <a:latin typeface="Calibri" panose="020F0502020204030204" pitchFamily="34" charset="0"/>
              </a:rPr>
              <a:t>KeyGen</a:t>
            </a:r>
            <a:r>
              <a:rPr lang="en-US" sz="1800" b="0" i="0" dirty="0">
                <a:solidFill>
                  <a:srgbClr val="000000"/>
                </a:solidFill>
                <a:effectLst/>
                <a:latin typeface="Calibri" panose="020F0502020204030204" pitchFamily="34" charset="0"/>
              </a:rPr>
              <a:t>, Enc, Dec, Sign, Verify in software/hardware</a:t>
            </a:r>
          </a:p>
          <a:p>
            <a:pPr marL="742950" lvl="1" indent="-285750" algn="l">
              <a:buFont typeface="Arial" panose="020B0604020202020204" pitchFamily="34" charset="0"/>
              <a:buChar char="•"/>
            </a:pPr>
            <a:r>
              <a:rPr lang="en-US" sz="1800" b="0" i="0" dirty="0">
                <a:solidFill>
                  <a:srgbClr val="000000"/>
                </a:solidFill>
                <a:effectLst/>
                <a:latin typeface="Calibri" panose="020F0502020204030204" pitchFamily="34" charset="0"/>
              </a:rPr>
              <a:t>decryption failures or other implementation issues to be aware of</a:t>
            </a:r>
          </a:p>
          <a:p>
            <a:pPr marL="742950" lvl="1" indent="-285750" algn="l">
              <a:buFont typeface="Arial" panose="020B0604020202020204" pitchFamily="34" charset="0"/>
              <a:buChar char="•"/>
            </a:pPr>
            <a:r>
              <a:rPr lang="en-US" sz="1800" b="0" i="0" dirty="0">
                <a:solidFill>
                  <a:srgbClr val="000000"/>
                </a:solidFill>
                <a:effectLst/>
                <a:latin typeface="Calibri" panose="020F0502020204030204" pitchFamily="34" charset="0"/>
              </a:rPr>
              <a:t>real-world experiments</a:t>
            </a:r>
          </a:p>
          <a:p>
            <a:pPr algn="l">
              <a:buFont typeface="Arial" panose="020B0604020202020204" pitchFamily="34" charset="0"/>
              <a:buChar char="•"/>
            </a:pPr>
            <a:r>
              <a:rPr lang="en-US" sz="2800" b="0" i="0" dirty="0">
                <a:solidFill>
                  <a:srgbClr val="000000"/>
                </a:solidFill>
                <a:effectLst/>
                <a:latin typeface="Calibri" panose="020F0502020204030204" pitchFamily="34" charset="0"/>
              </a:rPr>
              <a:t>Algorithm and implementation characteristics</a:t>
            </a:r>
          </a:p>
          <a:p>
            <a:pPr marL="742950" lvl="1" indent="-285750" algn="l">
              <a:buFont typeface="Arial" panose="020B0604020202020204" pitchFamily="34" charset="0"/>
              <a:buChar char="•"/>
            </a:pPr>
            <a:r>
              <a:rPr lang="en-US" sz="1800" b="0" i="0" dirty="0">
                <a:solidFill>
                  <a:srgbClr val="000000"/>
                </a:solidFill>
                <a:effectLst/>
                <a:latin typeface="Calibri" panose="020F0502020204030204" pitchFamily="34" charset="0"/>
              </a:rPr>
              <a:t>Advantages and disadvantages</a:t>
            </a:r>
          </a:p>
          <a:p>
            <a:pPr marL="742950" lvl="1" indent="-285750" algn="l">
              <a:buFont typeface="Arial" panose="020B0604020202020204" pitchFamily="34" charset="0"/>
              <a:buChar char="•"/>
            </a:pPr>
            <a:r>
              <a:rPr lang="en-US" sz="1800" b="0" i="0" dirty="0">
                <a:solidFill>
                  <a:srgbClr val="000000"/>
                </a:solidFill>
                <a:effectLst/>
                <a:latin typeface="Calibri" panose="020F0502020204030204" pitchFamily="34" charset="0"/>
              </a:rPr>
              <a:t>IP status</a:t>
            </a:r>
          </a:p>
          <a:p>
            <a:pPr marL="742950" lvl="1" indent="-285750" algn="l">
              <a:buFont typeface="Arial" panose="020B0604020202020204" pitchFamily="34" charset="0"/>
              <a:buChar char="•"/>
            </a:pPr>
            <a:r>
              <a:rPr lang="en-US" sz="1800" b="0" i="0" dirty="0">
                <a:solidFill>
                  <a:srgbClr val="000000"/>
                </a:solidFill>
                <a:effectLst/>
                <a:latin typeface="Calibri" panose="020F0502020204030204" pitchFamily="34" charset="0"/>
              </a:rPr>
              <a:t>side-channel resistance (constant-time code?)</a:t>
            </a:r>
          </a:p>
          <a:p>
            <a:pPr marL="742950" lvl="1" indent="-285750" algn="l">
              <a:buFont typeface="Arial" panose="020B0604020202020204" pitchFamily="34" charset="0"/>
              <a:buChar char="•"/>
            </a:pPr>
            <a:r>
              <a:rPr lang="en-US" sz="1800" b="0" i="0" dirty="0">
                <a:solidFill>
                  <a:srgbClr val="000000"/>
                </a:solidFill>
                <a:effectLst/>
                <a:latin typeface="Calibri" panose="020F0502020204030204" pitchFamily="34" charset="0"/>
              </a:rPr>
              <a:t>simplicity and clarity of documentation</a:t>
            </a:r>
          </a:p>
          <a:p>
            <a:pPr marL="742950" lvl="1" indent="-285750" algn="l">
              <a:buFont typeface="Arial" panose="020B0604020202020204" pitchFamily="34" charset="0"/>
              <a:buChar char="•"/>
            </a:pPr>
            <a:r>
              <a:rPr lang="en-US" sz="1800" b="0" i="0" dirty="0">
                <a:solidFill>
                  <a:srgbClr val="000000"/>
                </a:solidFill>
                <a:effectLst/>
                <a:latin typeface="Calibri" panose="020F0502020204030204" pitchFamily="34" charset="0"/>
              </a:rPr>
              <a:t>flexibility</a:t>
            </a:r>
          </a:p>
          <a:p>
            <a:endParaRPr lang="en-US" dirty="0"/>
          </a:p>
        </p:txBody>
      </p:sp>
    </p:spTree>
    <p:extLst>
      <p:ext uri="{BB962C8B-B14F-4D97-AF65-F5344CB8AC3E}">
        <p14:creationId xmlns:p14="http://schemas.microsoft.com/office/powerpoint/2010/main" val="3353013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a:xfrm>
            <a:off x="838200" y="365125"/>
            <a:ext cx="10870580" cy="1325563"/>
          </a:xfrm>
        </p:spPr>
        <p:txBody>
          <a:bodyPr>
            <a:normAutofit fontScale="90000"/>
          </a:bodyPr>
          <a:lstStyle/>
          <a:p>
            <a:r>
              <a:rPr lang="en-US" dirty="0"/>
              <a:t>Algorithm char. – advantages and disadvantages</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a:xfrm>
            <a:off x="838200" y="2176462"/>
            <a:ext cx="4991100" cy="4351338"/>
          </a:xfrm>
        </p:spPr>
        <p:txBody>
          <a:bodyPr/>
          <a:lstStyle/>
          <a:p>
            <a:r>
              <a:rPr lang="en-US" dirty="0"/>
              <a:t>Advantages</a:t>
            </a:r>
          </a:p>
          <a:p>
            <a:pPr lvl="1"/>
            <a:r>
              <a:rPr lang="en-US" dirty="0"/>
              <a:t>Efficient, small parameters</a:t>
            </a:r>
          </a:p>
          <a:p>
            <a:pPr lvl="1"/>
            <a:r>
              <a:rPr lang="en-US" dirty="0"/>
              <a:t>Based on MLWE</a:t>
            </a:r>
          </a:p>
          <a:p>
            <a:pPr lvl="1"/>
            <a:r>
              <a:rPr lang="en-US" dirty="0"/>
              <a:t>Ease of implementation</a:t>
            </a:r>
          </a:p>
          <a:p>
            <a:pPr lvl="1"/>
            <a:r>
              <a:rPr lang="en-US" dirty="0"/>
              <a:t>Scalability</a:t>
            </a:r>
          </a:p>
          <a:p>
            <a:pPr lvl="1"/>
            <a:r>
              <a:rPr lang="en-US" dirty="0"/>
              <a:t>Faster </a:t>
            </a:r>
            <a:r>
              <a:rPr lang="en-US" dirty="0" err="1"/>
              <a:t>KeyGen</a:t>
            </a:r>
            <a:r>
              <a:rPr lang="en-US" dirty="0"/>
              <a:t> than NTRU</a:t>
            </a:r>
          </a:p>
          <a:p>
            <a:pPr lvl="1"/>
            <a:r>
              <a:rPr lang="en-US" dirty="0"/>
              <a:t>No “NTRU structure”</a:t>
            </a:r>
          </a:p>
          <a:p>
            <a:pPr lvl="1"/>
            <a:r>
              <a:rPr lang="en-US" dirty="0"/>
              <a:t>No “LWR structure”</a:t>
            </a:r>
          </a:p>
        </p:txBody>
      </p:sp>
      <p:sp>
        <p:nvSpPr>
          <p:cNvPr id="4" name="Content Placeholder 2">
            <a:extLst>
              <a:ext uri="{FF2B5EF4-FFF2-40B4-BE49-F238E27FC236}">
                <a16:creationId xmlns:a16="http://schemas.microsoft.com/office/drawing/2014/main" id="{95C40F92-CBB6-5D46-8BD1-03793A3770E1}"/>
              </a:ext>
            </a:extLst>
          </p:cNvPr>
          <p:cNvSpPr txBox="1">
            <a:spLocks/>
          </p:cNvSpPr>
          <p:nvPr/>
        </p:nvSpPr>
        <p:spPr>
          <a:xfrm>
            <a:off x="6096000" y="2176462"/>
            <a:ext cx="4991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Disadvantages</a:t>
            </a:r>
          </a:p>
          <a:p>
            <a:pPr lvl="1"/>
            <a:r>
              <a:rPr lang="en-US" dirty="0"/>
              <a:t>Not as fast as NTRU </a:t>
            </a:r>
            <a:r>
              <a:rPr lang="en-US" dirty="0" err="1"/>
              <a:t>Encaps</a:t>
            </a:r>
            <a:r>
              <a:rPr lang="en-US" dirty="0"/>
              <a:t> for some benchmarks</a:t>
            </a:r>
          </a:p>
        </p:txBody>
      </p:sp>
      <p:sp>
        <p:nvSpPr>
          <p:cNvPr id="5" name="TextBox 4">
            <a:extLst>
              <a:ext uri="{FF2B5EF4-FFF2-40B4-BE49-F238E27FC236}">
                <a16:creationId xmlns:a16="http://schemas.microsoft.com/office/drawing/2014/main" id="{713364B9-6744-EB45-A429-9B6312EC5A2C}"/>
              </a:ext>
            </a:extLst>
          </p:cNvPr>
          <p:cNvSpPr txBox="1"/>
          <p:nvPr/>
        </p:nvSpPr>
        <p:spPr>
          <a:xfrm>
            <a:off x="4114800" y="1622464"/>
            <a:ext cx="6591300" cy="553998"/>
          </a:xfrm>
          <a:prstGeom prst="rect">
            <a:avLst/>
          </a:prstGeom>
          <a:noFill/>
        </p:spPr>
        <p:txBody>
          <a:bodyPr wrap="square" rtlCol="0">
            <a:spAutoFit/>
          </a:bodyPr>
          <a:lstStyle/>
          <a:p>
            <a:r>
              <a:rPr lang="en-US" sz="3000" dirty="0" err="1"/>
              <a:t>Kyber</a:t>
            </a:r>
            <a:endParaRPr lang="en-US" sz="3000" dirty="0"/>
          </a:p>
        </p:txBody>
      </p:sp>
    </p:spTree>
    <p:extLst>
      <p:ext uri="{BB962C8B-B14F-4D97-AF65-F5344CB8AC3E}">
        <p14:creationId xmlns:p14="http://schemas.microsoft.com/office/powerpoint/2010/main" val="153197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a:xfrm>
            <a:off x="838200" y="365125"/>
            <a:ext cx="10870580" cy="1325563"/>
          </a:xfrm>
        </p:spPr>
        <p:txBody>
          <a:bodyPr>
            <a:normAutofit fontScale="90000"/>
          </a:bodyPr>
          <a:lstStyle/>
          <a:p>
            <a:r>
              <a:rPr lang="en-US" dirty="0"/>
              <a:t>Algorithm char. – advantages and disadvantages</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a:xfrm>
            <a:off x="838200" y="2176462"/>
            <a:ext cx="4991100" cy="4351338"/>
          </a:xfrm>
        </p:spPr>
        <p:txBody>
          <a:bodyPr>
            <a:normAutofit fontScale="85000" lnSpcReduction="20000"/>
          </a:bodyPr>
          <a:lstStyle/>
          <a:p>
            <a:r>
              <a:rPr lang="en-US" dirty="0"/>
              <a:t>Advantages</a:t>
            </a:r>
          </a:p>
          <a:p>
            <a:pPr lvl="1"/>
            <a:r>
              <a:rPr lang="en-US" dirty="0"/>
              <a:t>No modular reduction</a:t>
            </a:r>
          </a:p>
          <a:p>
            <a:pPr lvl="1"/>
            <a:r>
              <a:rPr lang="en-US" dirty="0"/>
              <a:t>One ring for all parameter sets</a:t>
            </a:r>
          </a:p>
          <a:p>
            <a:pPr lvl="1"/>
            <a:r>
              <a:rPr lang="en-US" dirty="0"/>
              <a:t>Less </a:t>
            </a:r>
            <a:r>
              <a:rPr lang="en-US" dirty="0" err="1"/>
              <a:t>pseudorandomness</a:t>
            </a:r>
            <a:r>
              <a:rPr lang="en-US" dirty="0"/>
              <a:t> needed</a:t>
            </a:r>
          </a:p>
          <a:p>
            <a:pPr lvl="1"/>
            <a:r>
              <a:rPr lang="en-US" dirty="0"/>
              <a:t>Uniform sampling</a:t>
            </a:r>
          </a:p>
          <a:p>
            <a:pPr lvl="1"/>
            <a:r>
              <a:rPr lang="en-US" dirty="0"/>
              <a:t>Lower bandwidth than other finalists</a:t>
            </a:r>
          </a:p>
          <a:p>
            <a:pPr lvl="1"/>
            <a:r>
              <a:rPr lang="en-US" dirty="0"/>
              <a:t>No NTT means only need generic multiplication</a:t>
            </a:r>
          </a:p>
          <a:p>
            <a:pPr lvl="1"/>
            <a:r>
              <a:rPr lang="en-US" dirty="0"/>
              <a:t>No full multiplications (one element is always small)</a:t>
            </a:r>
          </a:p>
          <a:p>
            <a:pPr lvl="1"/>
            <a:r>
              <a:rPr lang="en-US" dirty="0"/>
              <a:t>Natural constant time</a:t>
            </a:r>
          </a:p>
          <a:p>
            <a:pPr lvl="1"/>
            <a:r>
              <a:rPr lang="en-US" dirty="0"/>
              <a:t>Very efficient masking techniques</a:t>
            </a:r>
          </a:p>
        </p:txBody>
      </p:sp>
      <p:sp>
        <p:nvSpPr>
          <p:cNvPr id="4" name="Content Placeholder 2">
            <a:extLst>
              <a:ext uri="{FF2B5EF4-FFF2-40B4-BE49-F238E27FC236}">
                <a16:creationId xmlns:a16="http://schemas.microsoft.com/office/drawing/2014/main" id="{95C40F92-CBB6-5D46-8BD1-03793A3770E1}"/>
              </a:ext>
            </a:extLst>
          </p:cNvPr>
          <p:cNvSpPr txBox="1">
            <a:spLocks/>
          </p:cNvSpPr>
          <p:nvPr/>
        </p:nvSpPr>
        <p:spPr>
          <a:xfrm>
            <a:off x="6096000" y="2176462"/>
            <a:ext cx="4991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Disadvantages</a:t>
            </a:r>
          </a:p>
          <a:p>
            <a:pPr lvl="1"/>
            <a:r>
              <a:rPr lang="en-US" sz="2400" dirty="0"/>
              <a:t>Can’t use NTT</a:t>
            </a:r>
          </a:p>
          <a:p>
            <a:pPr lvl="1"/>
            <a:r>
              <a:rPr lang="en-US" sz="2400" dirty="0"/>
              <a:t>Only a KEM, no related signature scheme</a:t>
            </a:r>
          </a:p>
        </p:txBody>
      </p:sp>
      <p:sp>
        <p:nvSpPr>
          <p:cNvPr id="5" name="TextBox 4">
            <a:extLst>
              <a:ext uri="{FF2B5EF4-FFF2-40B4-BE49-F238E27FC236}">
                <a16:creationId xmlns:a16="http://schemas.microsoft.com/office/drawing/2014/main" id="{713364B9-6744-EB45-A429-9B6312EC5A2C}"/>
              </a:ext>
            </a:extLst>
          </p:cNvPr>
          <p:cNvSpPr txBox="1"/>
          <p:nvPr/>
        </p:nvSpPr>
        <p:spPr>
          <a:xfrm>
            <a:off x="4114800" y="1622464"/>
            <a:ext cx="6591300" cy="553998"/>
          </a:xfrm>
          <a:prstGeom prst="rect">
            <a:avLst/>
          </a:prstGeom>
          <a:noFill/>
        </p:spPr>
        <p:txBody>
          <a:bodyPr wrap="square" rtlCol="0">
            <a:spAutoFit/>
          </a:bodyPr>
          <a:lstStyle/>
          <a:p>
            <a:r>
              <a:rPr lang="en-US" sz="3000" dirty="0"/>
              <a:t>Saber</a:t>
            </a:r>
          </a:p>
        </p:txBody>
      </p:sp>
    </p:spTree>
    <p:extLst>
      <p:ext uri="{BB962C8B-B14F-4D97-AF65-F5344CB8AC3E}">
        <p14:creationId xmlns:p14="http://schemas.microsoft.com/office/powerpoint/2010/main" val="1244003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a:xfrm>
            <a:off x="838200" y="365125"/>
            <a:ext cx="10870580" cy="1325563"/>
          </a:xfrm>
        </p:spPr>
        <p:txBody>
          <a:bodyPr>
            <a:normAutofit fontScale="90000"/>
          </a:bodyPr>
          <a:lstStyle/>
          <a:p>
            <a:r>
              <a:rPr lang="en-US" dirty="0"/>
              <a:t>Algorithm char. – advantages and disadvantages</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a:xfrm>
            <a:off x="838200" y="2176462"/>
            <a:ext cx="4991100" cy="4351338"/>
          </a:xfrm>
        </p:spPr>
        <p:txBody>
          <a:bodyPr>
            <a:normAutofit fontScale="92500" lnSpcReduction="20000"/>
          </a:bodyPr>
          <a:lstStyle/>
          <a:p>
            <a:r>
              <a:rPr lang="en-US" dirty="0"/>
              <a:t>Advantages</a:t>
            </a:r>
          </a:p>
          <a:p>
            <a:pPr lvl="1"/>
            <a:r>
              <a:rPr lang="en-US" dirty="0"/>
              <a:t>No decryption failures</a:t>
            </a:r>
          </a:p>
          <a:p>
            <a:pPr lvl="1"/>
            <a:r>
              <a:rPr lang="en-US" dirty="0"/>
              <a:t>Well-studied, i.e. old</a:t>
            </a:r>
          </a:p>
          <a:p>
            <a:pPr lvl="1"/>
            <a:r>
              <a:rPr lang="en-US" dirty="0"/>
              <a:t>Flexible (easy to scale to any security level)</a:t>
            </a:r>
          </a:p>
          <a:p>
            <a:pPr lvl="1"/>
            <a:r>
              <a:rPr lang="en-US" dirty="0"/>
              <a:t>Simple, with only 2 parameters</a:t>
            </a:r>
          </a:p>
          <a:p>
            <a:pPr lvl="1"/>
            <a:r>
              <a:rPr lang="en-US" dirty="0"/>
              <a:t>Fast, especially NTRUhrss701</a:t>
            </a:r>
          </a:p>
          <a:p>
            <a:pPr lvl="1"/>
            <a:r>
              <a:rPr lang="en-US" dirty="0"/>
              <a:t>Compact in size</a:t>
            </a:r>
          </a:p>
          <a:p>
            <a:pPr lvl="1"/>
            <a:r>
              <a:rPr lang="en-US" dirty="0"/>
              <a:t>Patent free</a:t>
            </a:r>
          </a:p>
          <a:p>
            <a:pPr lvl="1"/>
            <a:r>
              <a:rPr lang="en-US" dirty="0"/>
              <a:t>Skipping CCA doesn’t lead to much better performance</a:t>
            </a:r>
          </a:p>
        </p:txBody>
      </p:sp>
      <p:sp>
        <p:nvSpPr>
          <p:cNvPr id="4" name="Content Placeholder 2">
            <a:extLst>
              <a:ext uri="{FF2B5EF4-FFF2-40B4-BE49-F238E27FC236}">
                <a16:creationId xmlns:a16="http://schemas.microsoft.com/office/drawing/2014/main" id="{95C40F92-CBB6-5D46-8BD1-03793A3770E1}"/>
              </a:ext>
            </a:extLst>
          </p:cNvPr>
          <p:cNvSpPr txBox="1">
            <a:spLocks/>
          </p:cNvSpPr>
          <p:nvPr/>
        </p:nvSpPr>
        <p:spPr>
          <a:xfrm>
            <a:off x="6096000" y="2176462"/>
            <a:ext cx="4991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Disadvantages</a:t>
            </a:r>
          </a:p>
          <a:p>
            <a:pPr lvl="1"/>
            <a:r>
              <a:rPr lang="en-US" dirty="0"/>
              <a:t>Probably not the overall fastest, securest, or smallest</a:t>
            </a:r>
          </a:p>
          <a:p>
            <a:pPr lvl="1"/>
            <a:r>
              <a:rPr lang="en-US" dirty="0"/>
              <a:t>Optimal parameters not known due to current understanding of lattice attacks</a:t>
            </a:r>
          </a:p>
          <a:p>
            <a:pPr lvl="1"/>
            <a:r>
              <a:rPr lang="en-US" dirty="0"/>
              <a:t>Exists some structure that could be exploited</a:t>
            </a:r>
          </a:p>
        </p:txBody>
      </p:sp>
      <p:sp>
        <p:nvSpPr>
          <p:cNvPr id="5" name="TextBox 4">
            <a:extLst>
              <a:ext uri="{FF2B5EF4-FFF2-40B4-BE49-F238E27FC236}">
                <a16:creationId xmlns:a16="http://schemas.microsoft.com/office/drawing/2014/main" id="{713364B9-6744-EB45-A429-9B6312EC5A2C}"/>
              </a:ext>
            </a:extLst>
          </p:cNvPr>
          <p:cNvSpPr txBox="1"/>
          <p:nvPr/>
        </p:nvSpPr>
        <p:spPr>
          <a:xfrm>
            <a:off x="4114800" y="1622464"/>
            <a:ext cx="6591300" cy="553998"/>
          </a:xfrm>
          <a:prstGeom prst="rect">
            <a:avLst/>
          </a:prstGeom>
          <a:noFill/>
        </p:spPr>
        <p:txBody>
          <a:bodyPr wrap="square" rtlCol="0">
            <a:spAutoFit/>
          </a:bodyPr>
          <a:lstStyle/>
          <a:p>
            <a:r>
              <a:rPr lang="en-US" sz="3000" dirty="0"/>
              <a:t>NTRU</a:t>
            </a:r>
          </a:p>
        </p:txBody>
      </p:sp>
    </p:spTree>
    <p:extLst>
      <p:ext uri="{BB962C8B-B14F-4D97-AF65-F5344CB8AC3E}">
        <p14:creationId xmlns:p14="http://schemas.microsoft.com/office/powerpoint/2010/main" val="3475822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a:xfrm>
            <a:off x="838200" y="365125"/>
            <a:ext cx="10870580" cy="1325563"/>
          </a:xfrm>
        </p:spPr>
        <p:txBody>
          <a:bodyPr>
            <a:normAutofit/>
          </a:bodyPr>
          <a:lstStyle/>
          <a:p>
            <a:r>
              <a:rPr lang="en-US" dirty="0"/>
              <a:t>Algorithm char. – side channel analysis</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a:xfrm>
            <a:off x="838200" y="1825625"/>
            <a:ext cx="10870580" cy="4351338"/>
          </a:xfrm>
        </p:spPr>
        <p:txBody>
          <a:bodyPr/>
          <a:lstStyle/>
          <a:p>
            <a:r>
              <a:rPr lang="en-US" dirty="0" err="1"/>
              <a:t>Kyber’s</a:t>
            </a:r>
            <a:r>
              <a:rPr lang="en-US" dirty="0"/>
              <a:t> spec points to 2 talks in our 3</a:t>
            </a:r>
            <a:r>
              <a:rPr lang="en-US" baseline="30000" dirty="0"/>
              <a:t>rd</a:t>
            </a:r>
            <a:r>
              <a:rPr lang="en-US" dirty="0"/>
              <a:t> round workshop (Heinz and van </a:t>
            </a:r>
            <a:r>
              <a:rPr lang="en-US" dirty="0" err="1"/>
              <a:t>Beirendonck</a:t>
            </a:r>
            <a:r>
              <a:rPr lang="en-US" dirty="0"/>
              <a:t>).  Also points to </a:t>
            </a:r>
            <a:r>
              <a:rPr lang="en-US" dirty="0" err="1"/>
              <a:t>eprint</a:t>
            </a:r>
            <a:r>
              <a:rPr lang="en-US" dirty="0"/>
              <a:t> 2021/483</a:t>
            </a:r>
          </a:p>
          <a:p>
            <a:endParaRPr lang="en-US" dirty="0"/>
          </a:p>
          <a:p>
            <a:r>
              <a:rPr lang="en-US" dirty="0"/>
              <a:t>Saber spec links to several relevant papers.  They claim less randomness means its easier to mask</a:t>
            </a:r>
          </a:p>
          <a:p>
            <a:pPr lvl="1"/>
            <a:r>
              <a:rPr lang="en-US" dirty="0"/>
              <a:t>Borne out by early results?</a:t>
            </a:r>
          </a:p>
          <a:p>
            <a:pPr lvl="1"/>
            <a:endParaRPr lang="en-US" dirty="0"/>
          </a:p>
          <a:p>
            <a:r>
              <a:rPr lang="en-US" dirty="0"/>
              <a:t>NTRU’s spec doesn’t mean side channels in any way</a:t>
            </a:r>
          </a:p>
        </p:txBody>
      </p:sp>
    </p:spTree>
    <p:extLst>
      <p:ext uri="{BB962C8B-B14F-4D97-AF65-F5344CB8AC3E}">
        <p14:creationId xmlns:p14="http://schemas.microsoft.com/office/powerpoint/2010/main" val="1114613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a:xfrm>
            <a:off x="659782" y="365125"/>
            <a:ext cx="11353800" cy="1325563"/>
          </a:xfrm>
        </p:spPr>
        <p:txBody>
          <a:bodyPr>
            <a:normAutofit fontScale="90000"/>
          </a:bodyPr>
          <a:lstStyle/>
          <a:p>
            <a:r>
              <a:rPr lang="en-US" dirty="0"/>
              <a:t>Algorithm char. – </a:t>
            </a:r>
            <a:r>
              <a:rPr lang="en-US" dirty="0" err="1"/>
              <a:t>pqc</a:t>
            </a:r>
            <a:r>
              <a:rPr lang="en-US" dirty="0"/>
              <a:t>-forum discussion/comments</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p:txBody>
          <a:bodyPr/>
          <a:lstStyle/>
          <a:p>
            <a:r>
              <a:rPr lang="en-US" dirty="0"/>
              <a:t>NTRU has 4 pages of official comments</a:t>
            </a:r>
          </a:p>
          <a:p>
            <a:pPr lvl="1"/>
            <a:r>
              <a:rPr lang="en-US" dirty="0"/>
              <a:t>Updated security analysis for LWE w/ side information.  DJB disputes some of NTRU report write-up.  NTRU announces category 5 parameters.  More security discussion</a:t>
            </a:r>
          </a:p>
          <a:p>
            <a:endParaRPr lang="en-US" dirty="0"/>
          </a:p>
          <a:p>
            <a:r>
              <a:rPr lang="en-US" dirty="0"/>
              <a:t>Saber has 4 pages of official comments</a:t>
            </a:r>
          </a:p>
          <a:p>
            <a:pPr lvl="1"/>
            <a:r>
              <a:rPr lang="en-US" dirty="0"/>
              <a:t>Bug in LWE estimator, corrected in round 3 tweaks.   Some discussion on side-channel attacks</a:t>
            </a:r>
          </a:p>
          <a:p>
            <a:pPr lvl="1"/>
            <a:r>
              <a:rPr lang="en-US" dirty="0"/>
              <a:t>A lot of the comments for </a:t>
            </a:r>
            <a:r>
              <a:rPr lang="en-US" dirty="0" err="1"/>
              <a:t>Kyber</a:t>
            </a:r>
            <a:r>
              <a:rPr lang="en-US" dirty="0"/>
              <a:t> are relevant to Saber</a:t>
            </a:r>
          </a:p>
        </p:txBody>
      </p:sp>
    </p:spTree>
    <p:extLst>
      <p:ext uri="{BB962C8B-B14F-4D97-AF65-F5344CB8AC3E}">
        <p14:creationId xmlns:p14="http://schemas.microsoft.com/office/powerpoint/2010/main" val="3429091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a:xfrm>
            <a:off x="659782" y="365125"/>
            <a:ext cx="11353800" cy="1325563"/>
          </a:xfrm>
        </p:spPr>
        <p:txBody>
          <a:bodyPr>
            <a:normAutofit fontScale="90000"/>
          </a:bodyPr>
          <a:lstStyle/>
          <a:p>
            <a:r>
              <a:rPr lang="en-US" dirty="0"/>
              <a:t>Algorithm char. – </a:t>
            </a:r>
            <a:r>
              <a:rPr lang="en-US" dirty="0" err="1"/>
              <a:t>pqc</a:t>
            </a:r>
            <a:r>
              <a:rPr lang="en-US" dirty="0"/>
              <a:t>-forum discussion/comments</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p:txBody>
          <a:bodyPr/>
          <a:lstStyle/>
          <a:p>
            <a:r>
              <a:rPr lang="en-US" dirty="0" err="1"/>
              <a:t>Kyber</a:t>
            </a:r>
            <a:r>
              <a:rPr lang="en-US" dirty="0"/>
              <a:t> has 97 pages of official comments! (thru Jan 2021)</a:t>
            </a:r>
          </a:p>
          <a:p>
            <a:pPr lvl="1"/>
            <a:r>
              <a:rPr lang="en-US" dirty="0"/>
              <a:t>Over half are comments by one researcher</a:t>
            </a:r>
          </a:p>
          <a:p>
            <a:pPr lvl="1"/>
            <a:r>
              <a:rPr lang="en-US" dirty="0"/>
              <a:t>Lots of discussion on </a:t>
            </a:r>
            <a:r>
              <a:rPr lang="en-US" dirty="0" err="1"/>
              <a:t>coresvp</a:t>
            </a:r>
            <a:r>
              <a:rPr lang="en-US" dirty="0"/>
              <a:t> security.  </a:t>
            </a:r>
            <a:r>
              <a:rPr lang="en-US" dirty="0" err="1"/>
              <a:t>Kyber</a:t>
            </a:r>
            <a:r>
              <a:rPr lang="en-US" dirty="0"/>
              <a:t> updated their security analysis.  </a:t>
            </a:r>
          </a:p>
          <a:p>
            <a:pPr lvl="1"/>
            <a:r>
              <a:rPr lang="en-US" dirty="0"/>
              <a:t>Lots of patent discussion</a:t>
            </a:r>
          </a:p>
        </p:txBody>
      </p:sp>
    </p:spTree>
    <p:extLst>
      <p:ext uri="{BB962C8B-B14F-4D97-AF65-F5344CB8AC3E}">
        <p14:creationId xmlns:p14="http://schemas.microsoft.com/office/powerpoint/2010/main" val="982485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a:xfrm>
            <a:off x="659782" y="365125"/>
            <a:ext cx="11353800" cy="1325563"/>
          </a:xfrm>
        </p:spPr>
        <p:txBody>
          <a:bodyPr>
            <a:normAutofit/>
          </a:bodyPr>
          <a:lstStyle/>
          <a:p>
            <a:r>
              <a:rPr lang="en-US" dirty="0"/>
              <a:t>Algorithm characteristics recap</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p:txBody>
          <a:bodyPr/>
          <a:lstStyle/>
          <a:p>
            <a:r>
              <a:rPr lang="en-US" dirty="0"/>
              <a:t>Do any of </a:t>
            </a:r>
            <a:r>
              <a:rPr lang="en-US" dirty="0" err="1"/>
              <a:t>Kyber</a:t>
            </a:r>
            <a:r>
              <a:rPr lang="en-US" dirty="0"/>
              <a:t>, Saber, or NTRU have specific algorithmic advantages over the others?  </a:t>
            </a:r>
          </a:p>
          <a:p>
            <a:pPr lvl="1"/>
            <a:r>
              <a:rPr lang="en-US" dirty="0"/>
              <a:t>Besides the obvious patent issue?</a:t>
            </a:r>
          </a:p>
          <a:p>
            <a:endParaRPr lang="en-US" dirty="0"/>
          </a:p>
          <a:p>
            <a:r>
              <a:rPr lang="en-US" dirty="0"/>
              <a:t>Discussion</a:t>
            </a:r>
          </a:p>
          <a:p>
            <a:endParaRPr lang="en-US" dirty="0"/>
          </a:p>
        </p:txBody>
      </p:sp>
    </p:spTree>
    <p:extLst>
      <p:ext uri="{BB962C8B-B14F-4D97-AF65-F5344CB8AC3E}">
        <p14:creationId xmlns:p14="http://schemas.microsoft.com/office/powerpoint/2010/main" val="4187499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A2BF-042C-5F40-B33B-4EE86AE8FA2E}"/>
              </a:ext>
            </a:extLst>
          </p:cNvPr>
          <p:cNvSpPr>
            <a:spLocks noGrp="1"/>
          </p:cNvSpPr>
          <p:nvPr>
            <p:ph type="title"/>
          </p:nvPr>
        </p:nvSpPr>
        <p:spPr>
          <a:xfrm>
            <a:off x="659782" y="365125"/>
            <a:ext cx="11353800" cy="1325563"/>
          </a:xfrm>
        </p:spPr>
        <p:txBody>
          <a:bodyPr>
            <a:normAutofit/>
          </a:bodyPr>
          <a:lstStyle/>
          <a:p>
            <a:r>
              <a:rPr lang="en-US" dirty="0"/>
              <a:t>Overall recap</a:t>
            </a:r>
          </a:p>
        </p:txBody>
      </p:sp>
      <p:sp>
        <p:nvSpPr>
          <p:cNvPr id="3" name="Content Placeholder 2">
            <a:extLst>
              <a:ext uri="{FF2B5EF4-FFF2-40B4-BE49-F238E27FC236}">
                <a16:creationId xmlns:a16="http://schemas.microsoft.com/office/drawing/2014/main" id="{71FE8484-135E-1141-944A-7A87F8A357D3}"/>
              </a:ext>
            </a:extLst>
          </p:cNvPr>
          <p:cNvSpPr>
            <a:spLocks noGrp="1"/>
          </p:cNvSpPr>
          <p:nvPr>
            <p:ph idx="1"/>
          </p:nvPr>
        </p:nvSpPr>
        <p:spPr/>
        <p:txBody>
          <a:bodyPr/>
          <a:lstStyle/>
          <a:p>
            <a:r>
              <a:rPr lang="en-US" dirty="0"/>
              <a:t>Considering our criteria,</a:t>
            </a:r>
          </a:p>
          <a:p>
            <a:endParaRPr lang="en-US" dirty="0"/>
          </a:p>
          <a:p>
            <a:pPr marL="514350" indent="-514350">
              <a:buFont typeface="+mj-lt"/>
              <a:buAutoNum type="arabicPeriod"/>
            </a:pPr>
            <a:r>
              <a:rPr lang="en-US" dirty="0"/>
              <a:t>Which of </a:t>
            </a:r>
            <a:r>
              <a:rPr lang="en-US" dirty="0" err="1"/>
              <a:t>Kyber</a:t>
            </a:r>
            <a:r>
              <a:rPr lang="en-US" dirty="0"/>
              <a:t>, Saber, and NTRU do we prefer?</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If IP were not an issue, which one would we prefer?</a:t>
            </a:r>
          </a:p>
          <a:p>
            <a:endParaRPr lang="en-US" dirty="0"/>
          </a:p>
        </p:txBody>
      </p:sp>
    </p:spTree>
    <p:extLst>
      <p:ext uri="{BB962C8B-B14F-4D97-AF65-F5344CB8AC3E}">
        <p14:creationId xmlns:p14="http://schemas.microsoft.com/office/powerpoint/2010/main" val="175692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A90E-1AE5-AE41-82B1-D4A5CF8E4164}"/>
              </a:ext>
            </a:extLst>
          </p:cNvPr>
          <p:cNvSpPr>
            <a:spLocks noGrp="1"/>
          </p:cNvSpPr>
          <p:nvPr>
            <p:ph type="title"/>
          </p:nvPr>
        </p:nvSpPr>
        <p:spPr/>
        <p:txBody>
          <a:bodyPr/>
          <a:lstStyle/>
          <a:p>
            <a:r>
              <a:rPr lang="en-US" dirty="0"/>
              <a:t>Security – categories offered </a:t>
            </a:r>
          </a:p>
        </p:txBody>
      </p:sp>
      <p:graphicFrame>
        <p:nvGraphicFramePr>
          <p:cNvPr id="4" name="Table 4">
            <a:extLst>
              <a:ext uri="{FF2B5EF4-FFF2-40B4-BE49-F238E27FC236}">
                <a16:creationId xmlns:a16="http://schemas.microsoft.com/office/drawing/2014/main" id="{66E0728B-00F7-B543-A164-108AB574D21F}"/>
              </a:ext>
            </a:extLst>
          </p:cNvPr>
          <p:cNvGraphicFramePr>
            <a:graphicFrameLocks noGrp="1"/>
          </p:cNvGraphicFramePr>
          <p:nvPr>
            <p:ph idx="1"/>
            <p:extLst>
              <p:ext uri="{D42A27DB-BD31-4B8C-83A1-F6EECF244321}">
                <p14:modId xmlns:p14="http://schemas.microsoft.com/office/powerpoint/2010/main" val="2173721639"/>
              </p:ext>
            </p:extLst>
          </p:nvPr>
        </p:nvGraphicFramePr>
        <p:xfrm>
          <a:off x="838200" y="1825625"/>
          <a:ext cx="10515600" cy="2392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770735375"/>
                    </a:ext>
                  </a:extLst>
                </a:gridCol>
                <a:gridCol w="2628900">
                  <a:extLst>
                    <a:ext uri="{9D8B030D-6E8A-4147-A177-3AD203B41FA5}">
                      <a16:colId xmlns:a16="http://schemas.microsoft.com/office/drawing/2014/main" val="777832231"/>
                    </a:ext>
                  </a:extLst>
                </a:gridCol>
                <a:gridCol w="2628900">
                  <a:extLst>
                    <a:ext uri="{9D8B030D-6E8A-4147-A177-3AD203B41FA5}">
                      <a16:colId xmlns:a16="http://schemas.microsoft.com/office/drawing/2014/main" val="481146387"/>
                    </a:ext>
                  </a:extLst>
                </a:gridCol>
                <a:gridCol w="2628900">
                  <a:extLst>
                    <a:ext uri="{9D8B030D-6E8A-4147-A177-3AD203B41FA5}">
                      <a16:colId xmlns:a16="http://schemas.microsoft.com/office/drawing/2014/main" val="2490018044"/>
                    </a:ext>
                  </a:extLst>
                </a:gridCol>
              </a:tblGrid>
              <a:tr h="370840">
                <a:tc>
                  <a:txBody>
                    <a:bodyPr/>
                    <a:lstStyle/>
                    <a:p>
                      <a:endParaRPr lang="en-US"/>
                    </a:p>
                  </a:txBody>
                  <a:tcPr/>
                </a:tc>
                <a:tc>
                  <a:txBody>
                    <a:bodyPr/>
                    <a:lstStyle/>
                    <a:p>
                      <a:r>
                        <a:rPr lang="en-US" dirty="0" err="1"/>
                        <a:t>Kyber</a:t>
                      </a:r>
                      <a:endParaRPr lang="en-US" dirty="0"/>
                    </a:p>
                  </a:txBody>
                  <a:tcPr/>
                </a:tc>
                <a:tc>
                  <a:txBody>
                    <a:bodyPr/>
                    <a:lstStyle/>
                    <a:p>
                      <a:r>
                        <a:rPr lang="en-US" dirty="0"/>
                        <a:t>Saber</a:t>
                      </a:r>
                    </a:p>
                  </a:txBody>
                  <a:tcPr/>
                </a:tc>
                <a:tc>
                  <a:txBody>
                    <a:bodyPr/>
                    <a:lstStyle/>
                    <a:p>
                      <a:r>
                        <a:rPr lang="en-US" dirty="0"/>
                        <a:t>NTRU</a:t>
                      </a:r>
                    </a:p>
                  </a:txBody>
                  <a:tcPr/>
                </a:tc>
                <a:extLst>
                  <a:ext uri="{0D108BD9-81ED-4DB2-BD59-A6C34878D82A}">
                    <a16:rowId xmlns:a16="http://schemas.microsoft.com/office/drawing/2014/main" val="2719876993"/>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r>
                        <a:rPr lang="en-US" dirty="0"/>
                        <a:t>NTRUhps2048509</a:t>
                      </a:r>
                    </a:p>
                  </a:txBody>
                  <a:tcPr/>
                </a:tc>
                <a:extLst>
                  <a:ext uri="{0D108BD9-81ED-4DB2-BD59-A6C34878D82A}">
                    <a16:rowId xmlns:a16="http://schemas.microsoft.com/office/drawing/2014/main" val="3821525132"/>
                  </a:ext>
                </a:extLst>
              </a:tr>
              <a:tr h="370840">
                <a:tc>
                  <a:txBody>
                    <a:bodyPr/>
                    <a:lstStyle/>
                    <a:p>
                      <a:r>
                        <a:rPr lang="en-US" dirty="0"/>
                        <a:t>Category 1</a:t>
                      </a:r>
                    </a:p>
                  </a:txBody>
                  <a:tcPr/>
                </a:tc>
                <a:tc>
                  <a:txBody>
                    <a:bodyPr/>
                    <a:lstStyle/>
                    <a:p>
                      <a:r>
                        <a:rPr lang="en-US" dirty="0"/>
                        <a:t>Kyber512</a:t>
                      </a:r>
                    </a:p>
                  </a:txBody>
                  <a:tcPr/>
                </a:tc>
                <a:tc>
                  <a:txBody>
                    <a:bodyPr/>
                    <a:lstStyle/>
                    <a:p>
                      <a:r>
                        <a:rPr lang="en-US" dirty="0"/>
                        <a:t>Lightsaber</a:t>
                      </a:r>
                    </a:p>
                  </a:txBody>
                  <a:tcPr/>
                </a:tc>
                <a:tc>
                  <a:txBody>
                    <a:bodyPr/>
                    <a:lstStyle/>
                    <a:p>
                      <a:r>
                        <a:rPr lang="en-US" dirty="0">
                          <a:solidFill>
                            <a:schemeClr val="accent1">
                              <a:lumMod val="75000"/>
                            </a:schemeClr>
                          </a:solidFill>
                        </a:rPr>
                        <a:t>NTRUhrss701</a:t>
                      </a:r>
                    </a:p>
                    <a:p>
                      <a:r>
                        <a:rPr lang="en-US" dirty="0">
                          <a:solidFill>
                            <a:schemeClr val="accent1">
                              <a:lumMod val="75000"/>
                            </a:schemeClr>
                          </a:solidFill>
                        </a:rPr>
                        <a:t>NTRUhps204877</a:t>
                      </a:r>
                    </a:p>
                  </a:txBody>
                  <a:tcPr/>
                </a:tc>
                <a:extLst>
                  <a:ext uri="{0D108BD9-81ED-4DB2-BD59-A6C34878D82A}">
                    <a16:rowId xmlns:a16="http://schemas.microsoft.com/office/drawing/2014/main" val="43562396"/>
                  </a:ext>
                </a:extLst>
              </a:tr>
              <a:tr h="370840">
                <a:tc>
                  <a:txBody>
                    <a:bodyPr/>
                    <a:lstStyle/>
                    <a:p>
                      <a:r>
                        <a:rPr lang="en-US" dirty="0"/>
                        <a:t>Category 3</a:t>
                      </a:r>
                    </a:p>
                  </a:txBody>
                  <a:tcPr/>
                </a:tc>
                <a:tc>
                  <a:txBody>
                    <a:bodyPr/>
                    <a:lstStyle/>
                    <a:p>
                      <a:r>
                        <a:rPr lang="en-US" dirty="0"/>
                        <a:t>Kyber768</a:t>
                      </a:r>
                    </a:p>
                  </a:txBody>
                  <a:tcPr/>
                </a:tc>
                <a:tc>
                  <a:txBody>
                    <a:bodyPr/>
                    <a:lstStyle/>
                    <a:p>
                      <a:r>
                        <a:rPr lang="en-US" dirty="0"/>
                        <a:t>Saber</a:t>
                      </a:r>
                    </a:p>
                  </a:txBody>
                  <a:tcPr/>
                </a:tc>
                <a:tc>
                  <a:txBody>
                    <a:bodyPr/>
                    <a:lstStyle/>
                    <a:p>
                      <a:r>
                        <a:rPr lang="en-US" dirty="0"/>
                        <a:t>NTRUhps4096821</a:t>
                      </a:r>
                    </a:p>
                  </a:txBody>
                  <a:tcPr/>
                </a:tc>
                <a:extLst>
                  <a:ext uri="{0D108BD9-81ED-4DB2-BD59-A6C34878D82A}">
                    <a16:rowId xmlns:a16="http://schemas.microsoft.com/office/drawing/2014/main" val="931053256"/>
                  </a:ext>
                </a:extLst>
              </a:tr>
              <a:tr h="370840">
                <a:tc>
                  <a:txBody>
                    <a:bodyPr/>
                    <a:lstStyle/>
                    <a:p>
                      <a:r>
                        <a:rPr lang="en-US" dirty="0"/>
                        <a:t>Category 5</a:t>
                      </a:r>
                    </a:p>
                  </a:txBody>
                  <a:tcPr/>
                </a:tc>
                <a:tc>
                  <a:txBody>
                    <a:bodyPr/>
                    <a:lstStyle/>
                    <a:p>
                      <a:r>
                        <a:rPr lang="en-US" dirty="0"/>
                        <a:t>Kyber1024</a:t>
                      </a:r>
                    </a:p>
                  </a:txBody>
                  <a:tcPr/>
                </a:tc>
                <a:tc>
                  <a:txBody>
                    <a:bodyPr/>
                    <a:lstStyle/>
                    <a:p>
                      <a:r>
                        <a:rPr lang="en-US" dirty="0" err="1"/>
                        <a:t>Firesaber</a:t>
                      </a:r>
                      <a:endParaRPr lang="en-US" dirty="0"/>
                    </a:p>
                  </a:txBody>
                  <a:tcPr/>
                </a:tc>
                <a:tc>
                  <a:txBody>
                    <a:bodyPr/>
                    <a:lstStyle/>
                    <a:p>
                      <a:r>
                        <a:rPr lang="en-US" dirty="0"/>
                        <a:t>NTRUhps40961229</a:t>
                      </a:r>
                    </a:p>
                    <a:p>
                      <a:r>
                        <a:rPr lang="en-US" dirty="0"/>
                        <a:t>NTRUhrss1373</a:t>
                      </a:r>
                    </a:p>
                  </a:txBody>
                  <a:tcPr/>
                </a:tc>
                <a:extLst>
                  <a:ext uri="{0D108BD9-81ED-4DB2-BD59-A6C34878D82A}">
                    <a16:rowId xmlns:a16="http://schemas.microsoft.com/office/drawing/2014/main" val="847963343"/>
                  </a:ext>
                </a:extLst>
              </a:tr>
            </a:tbl>
          </a:graphicData>
        </a:graphic>
      </p:graphicFrame>
      <p:sp>
        <p:nvSpPr>
          <p:cNvPr id="5" name="TextBox 4">
            <a:extLst>
              <a:ext uri="{FF2B5EF4-FFF2-40B4-BE49-F238E27FC236}">
                <a16:creationId xmlns:a16="http://schemas.microsoft.com/office/drawing/2014/main" id="{811CC84C-688F-1C42-AAF6-6280EA64D7F1}"/>
              </a:ext>
            </a:extLst>
          </p:cNvPr>
          <p:cNvSpPr txBox="1"/>
          <p:nvPr/>
        </p:nvSpPr>
        <p:spPr>
          <a:xfrm>
            <a:off x="1254642" y="4508205"/>
            <a:ext cx="10099158"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NTRU submission document says if you consider local models, then you’d basically move everything down one row</a:t>
            </a:r>
          </a:p>
        </p:txBody>
      </p:sp>
    </p:spTree>
    <p:extLst>
      <p:ext uri="{BB962C8B-B14F-4D97-AF65-F5344CB8AC3E}">
        <p14:creationId xmlns:p14="http://schemas.microsoft.com/office/powerpoint/2010/main" val="329697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F410-4626-E245-BF15-31E12846D549}"/>
              </a:ext>
            </a:extLst>
          </p:cNvPr>
          <p:cNvSpPr>
            <a:spLocks noGrp="1"/>
          </p:cNvSpPr>
          <p:nvPr>
            <p:ph type="title"/>
          </p:nvPr>
        </p:nvSpPr>
        <p:spPr/>
        <p:txBody>
          <a:bodyPr/>
          <a:lstStyle/>
          <a:p>
            <a:r>
              <a:rPr lang="en-US" dirty="0"/>
              <a:t>Security – </a:t>
            </a:r>
            <a:r>
              <a:rPr lang="en-US" dirty="0" err="1"/>
              <a:t>coresvp</a:t>
            </a:r>
            <a:r>
              <a:rPr lang="en-US" dirty="0"/>
              <a:t> estimates</a:t>
            </a:r>
          </a:p>
        </p:txBody>
      </p:sp>
      <p:sp>
        <p:nvSpPr>
          <p:cNvPr id="3" name="Content Placeholder 2">
            <a:extLst>
              <a:ext uri="{FF2B5EF4-FFF2-40B4-BE49-F238E27FC236}">
                <a16:creationId xmlns:a16="http://schemas.microsoft.com/office/drawing/2014/main" id="{FC5DB819-0967-534B-9E8E-6331641A240C}"/>
              </a:ext>
            </a:extLst>
          </p:cNvPr>
          <p:cNvSpPr>
            <a:spLocks noGrp="1"/>
          </p:cNvSpPr>
          <p:nvPr>
            <p:ph idx="1"/>
          </p:nvPr>
        </p:nvSpPr>
        <p:spPr>
          <a:xfrm>
            <a:off x="838200" y="5929903"/>
            <a:ext cx="10515600" cy="562972"/>
          </a:xfrm>
        </p:spPr>
        <p:txBody>
          <a:bodyPr/>
          <a:lstStyle/>
          <a:p>
            <a:endParaRPr lang="en-US"/>
          </a:p>
        </p:txBody>
      </p:sp>
      <p:graphicFrame>
        <p:nvGraphicFramePr>
          <p:cNvPr id="4" name="Table 4">
            <a:extLst>
              <a:ext uri="{FF2B5EF4-FFF2-40B4-BE49-F238E27FC236}">
                <a16:creationId xmlns:a16="http://schemas.microsoft.com/office/drawing/2014/main" id="{0DE27434-C2C2-794B-80B1-E8543B95AA53}"/>
              </a:ext>
            </a:extLst>
          </p:cNvPr>
          <p:cNvGraphicFramePr>
            <a:graphicFrameLocks/>
          </p:cNvGraphicFramePr>
          <p:nvPr>
            <p:extLst>
              <p:ext uri="{D42A27DB-BD31-4B8C-83A1-F6EECF244321}">
                <p14:modId xmlns:p14="http://schemas.microsoft.com/office/powerpoint/2010/main" val="1272353182"/>
              </p:ext>
            </p:extLst>
          </p:nvPr>
        </p:nvGraphicFramePr>
        <p:xfrm>
          <a:off x="838200" y="1418415"/>
          <a:ext cx="10515600" cy="43027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770735375"/>
                    </a:ext>
                  </a:extLst>
                </a:gridCol>
                <a:gridCol w="2628900">
                  <a:extLst>
                    <a:ext uri="{9D8B030D-6E8A-4147-A177-3AD203B41FA5}">
                      <a16:colId xmlns:a16="http://schemas.microsoft.com/office/drawing/2014/main" val="777832231"/>
                    </a:ext>
                  </a:extLst>
                </a:gridCol>
                <a:gridCol w="2628900">
                  <a:extLst>
                    <a:ext uri="{9D8B030D-6E8A-4147-A177-3AD203B41FA5}">
                      <a16:colId xmlns:a16="http://schemas.microsoft.com/office/drawing/2014/main" val="481146387"/>
                    </a:ext>
                  </a:extLst>
                </a:gridCol>
                <a:gridCol w="2628900">
                  <a:extLst>
                    <a:ext uri="{9D8B030D-6E8A-4147-A177-3AD203B41FA5}">
                      <a16:colId xmlns:a16="http://schemas.microsoft.com/office/drawing/2014/main" val="2490018044"/>
                    </a:ext>
                  </a:extLst>
                </a:gridCol>
              </a:tblGrid>
              <a:tr h="370840">
                <a:tc>
                  <a:txBody>
                    <a:bodyPr/>
                    <a:lstStyle/>
                    <a:p>
                      <a:endParaRPr lang="en-US"/>
                    </a:p>
                  </a:txBody>
                  <a:tcPr/>
                </a:tc>
                <a:tc>
                  <a:txBody>
                    <a:bodyPr/>
                    <a:lstStyle/>
                    <a:p>
                      <a:r>
                        <a:rPr lang="en-US" dirty="0" err="1"/>
                        <a:t>Kyber</a:t>
                      </a:r>
                      <a:endParaRPr lang="en-US" dirty="0"/>
                    </a:p>
                  </a:txBody>
                  <a:tcPr/>
                </a:tc>
                <a:tc>
                  <a:txBody>
                    <a:bodyPr/>
                    <a:lstStyle/>
                    <a:p>
                      <a:r>
                        <a:rPr lang="en-US" dirty="0"/>
                        <a:t>Saber</a:t>
                      </a:r>
                    </a:p>
                  </a:txBody>
                  <a:tcPr/>
                </a:tc>
                <a:tc>
                  <a:txBody>
                    <a:bodyPr/>
                    <a:lstStyle/>
                    <a:p>
                      <a:r>
                        <a:rPr lang="en-US" dirty="0"/>
                        <a:t>NTRU</a:t>
                      </a:r>
                    </a:p>
                  </a:txBody>
                  <a:tcPr/>
                </a:tc>
                <a:extLst>
                  <a:ext uri="{0D108BD9-81ED-4DB2-BD59-A6C34878D82A}">
                    <a16:rowId xmlns:a16="http://schemas.microsoft.com/office/drawing/2014/main" val="2719876993"/>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r>
                        <a:rPr lang="en-US" u="sng" dirty="0"/>
                        <a:t>NTRUhps2048509</a:t>
                      </a:r>
                    </a:p>
                    <a:p>
                      <a:r>
                        <a:rPr lang="en-US" u="none" dirty="0"/>
                        <a:t>C: 105 bits</a:t>
                      </a:r>
                    </a:p>
                  </a:txBody>
                  <a:tcPr/>
                </a:tc>
                <a:extLst>
                  <a:ext uri="{0D108BD9-81ED-4DB2-BD59-A6C34878D82A}">
                    <a16:rowId xmlns:a16="http://schemas.microsoft.com/office/drawing/2014/main" val="3821525132"/>
                  </a:ext>
                </a:extLst>
              </a:tr>
              <a:tr h="370840">
                <a:tc>
                  <a:txBody>
                    <a:bodyPr/>
                    <a:lstStyle/>
                    <a:p>
                      <a:r>
                        <a:rPr lang="en-US" dirty="0"/>
                        <a:t>Category 1</a:t>
                      </a:r>
                    </a:p>
                  </a:txBody>
                  <a:tcPr/>
                </a:tc>
                <a:tc>
                  <a:txBody>
                    <a:bodyPr/>
                    <a:lstStyle/>
                    <a:p>
                      <a:r>
                        <a:rPr lang="en-US" u="sng" dirty="0"/>
                        <a:t>Kyber512</a:t>
                      </a:r>
                    </a:p>
                    <a:p>
                      <a:r>
                        <a:rPr lang="en-US" dirty="0"/>
                        <a:t>C: 118 bit</a:t>
                      </a:r>
                    </a:p>
                    <a:p>
                      <a:r>
                        <a:rPr lang="en-US" dirty="0"/>
                        <a:t>Q: 107 bits</a:t>
                      </a:r>
                    </a:p>
                  </a:txBody>
                  <a:tcPr/>
                </a:tc>
                <a:tc>
                  <a:txBody>
                    <a:bodyPr/>
                    <a:lstStyle/>
                    <a:p>
                      <a:r>
                        <a:rPr lang="en-US" u="sng" dirty="0"/>
                        <a:t>Lightsaber</a:t>
                      </a:r>
                    </a:p>
                    <a:p>
                      <a:r>
                        <a:rPr lang="en-US" u="none" dirty="0"/>
                        <a:t>C: 118 bits</a:t>
                      </a:r>
                    </a:p>
                    <a:p>
                      <a:r>
                        <a:rPr lang="en-US" u="none" dirty="0"/>
                        <a:t>Q: 107 bits</a:t>
                      </a:r>
                    </a:p>
                  </a:txBody>
                  <a:tcPr/>
                </a:tc>
                <a:tc>
                  <a:txBody>
                    <a:bodyPr/>
                    <a:lstStyle/>
                    <a:p>
                      <a:r>
                        <a:rPr lang="en-US" u="sng" dirty="0">
                          <a:solidFill>
                            <a:schemeClr val="tx1"/>
                          </a:solidFill>
                        </a:rPr>
                        <a:t>NTRUhrss701</a:t>
                      </a:r>
                    </a:p>
                    <a:p>
                      <a:r>
                        <a:rPr lang="en-US" u="none" dirty="0">
                          <a:solidFill>
                            <a:schemeClr val="tx1"/>
                          </a:solidFill>
                        </a:rPr>
                        <a:t>C: 134 bits</a:t>
                      </a:r>
                    </a:p>
                    <a:p>
                      <a:r>
                        <a:rPr lang="en-US" u="sng" dirty="0">
                          <a:solidFill>
                            <a:schemeClr val="tx1"/>
                          </a:solidFill>
                        </a:rPr>
                        <a:t>NTRUhps204877</a:t>
                      </a:r>
                    </a:p>
                    <a:p>
                      <a:r>
                        <a:rPr lang="en-US" u="none" dirty="0">
                          <a:solidFill>
                            <a:schemeClr val="tx1"/>
                          </a:solidFill>
                        </a:rPr>
                        <a:t>C: 144 bits</a:t>
                      </a:r>
                    </a:p>
                  </a:txBody>
                  <a:tcPr/>
                </a:tc>
                <a:extLst>
                  <a:ext uri="{0D108BD9-81ED-4DB2-BD59-A6C34878D82A}">
                    <a16:rowId xmlns:a16="http://schemas.microsoft.com/office/drawing/2014/main" val="43562396"/>
                  </a:ext>
                </a:extLst>
              </a:tr>
              <a:tr h="370840">
                <a:tc>
                  <a:txBody>
                    <a:bodyPr/>
                    <a:lstStyle/>
                    <a:p>
                      <a:r>
                        <a:rPr lang="en-US" dirty="0"/>
                        <a:t>Category 3</a:t>
                      </a:r>
                    </a:p>
                  </a:txBody>
                  <a:tcPr/>
                </a:tc>
                <a:tc>
                  <a:txBody>
                    <a:bodyPr/>
                    <a:lstStyle/>
                    <a:p>
                      <a:r>
                        <a:rPr lang="en-US" u="sng" dirty="0"/>
                        <a:t>Kyber768</a:t>
                      </a:r>
                    </a:p>
                    <a:p>
                      <a:r>
                        <a:rPr lang="en-US" dirty="0"/>
                        <a:t>C: 183 bits</a:t>
                      </a:r>
                    </a:p>
                    <a:p>
                      <a:r>
                        <a:rPr lang="en-US" dirty="0"/>
                        <a:t>Q: 166 bits</a:t>
                      </a:r>
                    </a:p>
                  </a:txBody>
                  <a:tcPr/>
                </a:tc>
                <a:tc>
                  <a:txBody>
                    <a:bodyPr/>
                    <a:lstStyle/>
                    <a:p>
                      <a:r>
                        <a:rPr lang="en-US" u="sng" dirty="0"/>
                        <a:t>Saber</a:t>
                      </a:r>
                    </a:p>
                    <a:p>
                      <a:r>
                        <a:rPr lang="en-US" u="none" dirty="0"/>
                        <a:t>C: 189 bits</a:t>
                      </a:r>
                    </a:p>
                    <a:p>
                      <a:r>
                        <a:rPr lang="en-US" u="none" dirty="0"/>
                        <a:t>Q: 172 bits</a:t>
                      </a:r>
                    </a:p>
                  </a:txBody>
                  <a:tcPr/>
                </a:tc>
                <a:tc>
                  <a:txBody>
                    <a:bodyPr/>
                    <a:lstStyle/>
                    <a:p>
                      <a:r>
                        <a:rPr lang="en-US" u="sng" dirty="0"/>
                        <a:t>NTRUhps4096821</a:t>
                      </a:r>
                    </a:p>
                    <a:p>
                      <a:r>
                        <a:rPr lang="en-US" u="none" dirty="0"/>
                        <a:t>C: 178 bits</a:t>
                      </a:r>
                    </a:p>
                  </a:txBody>
                  <a:tcPr/>
                </a:tc>
                <a:extLst>
                  <a:ext uri="{0D108BD9-81ED-4DB2-BD59-A6C34878D82A}">
                    <a16:rowId xmlns:a16="http://schemas.microsoft.com/office/drawing/2014/main" val="931053256"/>
                  </a:ext>
                </a:extLst>
              </a:tr>
              <a:tr h="370840">
                <a:tc>
                  <a:txBody>
                    <a:bodyPr/>
                    <a:lstStyle/>
                    <a:p>
                      <a:r>
                        <a:rPr lang="en-US" dirty="0"/>
                        <a:t>Category 5</a:t>
                      </a:r>
                    </a:p>
                  </a:txBody>
                  <a:tcPr/>
                </a:tc>
                <a:tc>
                  <a:txBody>
                    <a:bodyPr/>
                    <a:lstStyle/>
                    <a:p>
                      <a:r>
                        <a:rPr lang="en-US" u="sng" dirty="0"/>
                        <a:t>Kyber1024</a:t>
                      </a:r>
                    </a:p>
                    <a:p>
                      <a:r>
                        <a:rPr lang="en-US" dirty="0"/>
                        <a:t>C: 256 bits</a:t>
                      </a:r>
                    </a:p>
                    <a:p>
                      <a:r>
                        <a:rPr lang="en-US" dirty="0"/>
                        <a:t>Q: 232 bits</a:t>
                      </a:r>
                    </a:p>
                  </a:txBody>
                  <a:tcPr/>
                </a:tc>
                <a:tc>
                  <a:txBody>
                    <a:bodyPr/>
                    <a:lstStyle/>
                    <a:p>
                      <a:r>
                        <a:rPr lang="en-US" u="sng" dirty="0" err="1"/>
                        <a:t>Firesaber</a:t>
                      </a:r>
                      <a:endParaRPr lang="en-US" u="sng" dirty="0"/>
                    </a:p>
                    <a:p>
                      <a:r>
                        <a:rPr lang="en-US" u="none" dirty="0"/>
                        <a:t>C: 260 bits</a:t>
                      </a:r>
                    </a:p>
                    <a:p>
                      <a:r>
                        <a:rPr lang="en-US" u="none" dirty="0"/>
                        <a:t>Q: 236 bits</a:t>
                      </a:r>
                    </a:p>
                  </a:txBody>
                  <a:tcPr/>
                </a:tc>
                <a:tc>
                  <a:txBody>
                    <a:bodyPr/>
                    <a:lstStyle/>
                    <a:p>
                      <a:r>
                        <a:rPr lang="en-US" u="sng" dirty="0"/>
                        <a:t>NTRUhps40961229</a:t>
                      </a:r>
                    </a:p>
                    <a:p>
                      <a:r>
                        <a:rPr lang="en-US" u="none" dirty="0"/>
                        <a:t>C: 274 bits</a:t>
                      </a:r>
                    </a:p>
                    <a:p>
                      <a:r>
                        <a:rPr lang="en-US" u="sng" dirty="0"/>
                        <a:t>NTRUhrss1373</a:t>
                      </a:r>
                    </a:p>
                    <a:p>
                      <a:r>
                        <a:rPr lang="en-US" u="none" dirty="0"/>
                        <a:t>C: 283 bits</a:t>
                      </a:r>
                    </a:p>
                  </a:txBody>
                  <a:tcPr/>
                </a:tc>
                <a:extLst>
                  <a:ext uri="{0D108BD9-81ED-4DB2-BD59-A6C34878D82A}">
                    <a16:rowId xmlns:a16="http://schemas.microsoft.com/office/drawing/2014/main" val="847963343"/>
                  </a:ext>
                </a:extLst>
              </a:tr>
            </a:tbl>
          </a:graphicData>
        </a:graphic>
      </p:graphicFrame>
    </p:spTree>
    <p:extLst>
      <p:ext uri="{BB962C8B-B14F-4D97-AF65-F5344CB8AC3E}">
        <p14:creationId xmlns:p14="http://schemas.microsoft.com/office/powerpoint/2010/main" val="385331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F410-4626-E245-BF15-31E12846D549}"/>
              </a:ext>
            </a:extLst>
          </p:cNvPr>
          <p:cNvSpPr>
            <a:spLocks noGrp="1"/>
          </p:cNvSpPr>
          <p:nvPr>
            <p:ph type="title"/>
          </p:nvPr>
        </p:nvSpPr>
        <p:spPr>
          <a:xfrm>
            <a:off x="838200" y="365126"/>
            <a:ext cx="10515600" cy="554868"/>
          </a:xfrm>
        </p:spPr>
        <p:txBody>
          <a:bodyPr>
            <a:normAutofit fontScale="90000"/>
          </a:bodyPr>
          <a:lstStyle/>
          <a:p>
            <a:r>
              <a:rPr lang="en-US" dirty="0"/>
              <a:t>Security – gate counts</a:t>
            </a:r>
          </a:p>
        </p:txBody>
      </p:sp>
      <p:sp>
        <p:nvSpPr>
          <p:cNvPr id="3" name="Content Placeholder 2">
            <a:extLst>
              <a:ext uri="{FF2B5EF4-FFF2-40B4-BE49-F238E27FC236}">
                <a16:creationId xmlns:a16="http://schemas.microsoft.com/office/drawing/2014/main" id="{FC5DB819-0967-534B-9E8E-6331641A240C}"/>
              </a:ext>
            </a:extLst>
          </p:cNvPr>
          <p:cNvSpPr>
            <a:spLocks noGrp="1"/>
          </p:cNvSpPr>
          <p:nvPr>
            <p:ph idx="1"/>
          </p:nvPr>
        </p:nvSpPr>
        <p:spPr>
          <a:xfrm>
            <a:off x="838200" y="5701025"/>
            <a:ext cx="10515600" cy="1583698"/>
          </a:xfrm>
        </p:spPr>
        <p:txBody>
          <a:bodyPr>
            <a:normAutofit/>
          </a:bodyPr>
          <a:lstStyle/>
          <a:p>
            <a:r>
              <a:rPr lang="en-US" sz="1600" dirty="0"/>
              <a:t>As discussed on the forum, there is a lot of uncertainty here</a:t>
            </a:r>
          </a:p>
          <a:p>
            <a:r>
              <a:rPr lang="en-US" sz="1600" dirty="0"/>
              <a:t>Example:  Kyber512 admits uncertainty of about 2^16, which could take it below our 2^143 threshold.  </a:t>
            </a:r>
          </a:p>
          <a:p>
            <a:pPr lvl="1"/>
            <a:r>
              <a:rPr lang="en-US" sz="1600" dirty="0"/>
              <a:t>They argue the memory costs be would extremely high</a:t>
            </a:r>
          </a:p>
          <a:p>
            <a:endParaRPr lang="en-US" dirty="0"/>
          </a:p>
        </p:txBody>
      </p:sp>
      <p:graphicFrame>
        <p:nvGraphicFramePr>
          <p:cNvPr id="6" name="Table 4">
            <a:extLst>
              <a:ext uri="{FF2B5EF4-FFF2-40B4-BE49-F238E27FC236}">
                <a16:creationId xmlns:a16="http://schemas.microsoft.com/office/drawing/2014/main" id="{620C3885-1928-7E42-B8A7-AD37C334E05A}"/>
              </a:ext>
            </a:extLst>
          </p:cNvPr>
          <p:cNvGraphicFramePr>
            <a:graphicFrameLocks/>
          </p:cNvGraphicFramePr>
          <p:nvPr>
            <p:extLst>
              <p:ext uri="{D42A27DB-BD31-4B8C-83A1-F6EECF244321}">
                <p14:modId xmlns:p14="http://schemas.microsoft.com/office/powerpoint/2010/main" val="2922256586"/>
              </p:ext>
            </p:extLst>
          </p:nvPr>
        </p:nvGraphicFramePr>
        <p:xfrm>
          <a:off x="1071230" y="919994"/>
          <a:ext cx="10049540" cy="4636382"/>
        </p:xfrm>
        <a:graphic>
          <a:graphicData uri="http://schemas.openxmlformats.org/drawingml/2006/table">
            <a:tbl>
              <a:tblPr firstRow="1" bandRow="1">
                <a:tableStyleId>{5C22544A-7EE6-4342-B048-85BDC9FD1C3A}</a:tableStyleId>
              </a:tblPr>
              <a:tblGrid>
                <a:gridCol w="2512385">
                  <a:extLst>
                    <a:ext uri="{9D8B030D-6E8A-4147-A177-3AD203B41FA5}">
                      <a16:colId xmlns:a16="http://schemas.microsoft.com/office/drawing/2014/main" val="3770735375"/>
                    </a:ext>
                  </a:extLst>
                </a:gridCol>
                <a:gridCol w="2512385">
                  <a:extLst>
                    <a:ext uri="{9D8B030D-6E8A-4147-A177-3AD203B41FA5}">
                      <a16:colId xmlns:a16="http://schemas.microsoft.com/office/drawing/2014/main" val="777832231"/>
                    </a:ext>
                  </a:extLst>
                </a:gridCol>
                <a:gridCol w="1774842">
                  <a:extLst>
                    <a:ext uri="{9D8B030D-6E8A-4147-A177-3AD203B41FA5}">
                      <a16:colId xmlns:a16="http://schemas.microsoft.com/office/drawing/2014/main" val="481146387"/>
                    </a:ext>
                  </a:extLst>
                </a:gridCol>
                <a:gridCol w="3249928">
                  <a:extLst>
                    <a:ext uri="{9D8B030D-6E8A-4147-A177-3AD203B41FA5}">
                      <a16:colId xmlns:a16="http://schemas.microsoft.com/office/drawing/2014/main" val="2490018044"/>
                    </a:ext>
                  </a:extLst>
                </a:gridCol>
              </a:tblGrid>
              <a:tr h="354404">
                <a:tc>
                  <a:txBody>
                    <a:bodyPr/>
                    <a:lstStyle/>
                    <a:p>
                      <a:endParaRPr lang="en-US" sz="1700"/>
                    </a:p>
                  </a:txBody>
                  <a:tcPr marL="87387" marR="87387" marT="43694" marB="43694"/>
                </a:tc>
                <a:tc>
                  <a:txBody>
                    <a:bodyPr/>
                    <a:lstStyle/>
                    <a:p>
                      <a:r>
                        <a:rPr lang="en-US" sz="1700" dirty="0" err="1"/>
                        <a:t>Kyber</a:t>
                      </a:r>
                      <a:endParaRPr lang="en-US" sz="1700" dirty="0"/>
                    </a:p>
                  </a:txBody>
                  <a:tcPr marL="87387" marR="87387" marT="43694" marB="43694"/>
                </a:tc>
                <a:tc>
                  <a:txBody>
                    <a:bodyPr/>
                    <a:lstStyle/>
                    <a:p>
                      <a:r>
                        <a:rPr lang="en-US" sz="1700" dirty="0"/>
                        <a:t>Saber</a:t>
                      </a:r>
                    </a:p>
                  </a:txBody>
                  <a:tcPr marL="87387" marR="87387" marT="43694" marB="43694"/>
                </a:tc>
                <a:tc>
                  <a:txBody>
                    <a:bodyPr/>
                    <a:lstStyle/>
                    <a:p>
                      <a:r>
                        <a:rPr lang="en-US" sz="1700" dirty="0"/>
                        <a:t>NTRU</a:t>
                      </a:r>
                    </a:p>
                  </a:txBody>
                  <a:tcPr marL="87387" marR="87387" marT="43694" marB="43694"/>
                </a:tc>
                <a:extLst>
                  <a:ext uri="{0D108BD9-81ED-4DB2-BD59-A6C34878D82A}">
                    <a16:rowId xmlns:a16="http://schemas.microsoft.com/office/drawing/2014/main" val="2719876993"/>
                  </a:ext>
                </a:extLst>
              </a:tr>
              <a:tr h="873873">
                <a:tc>
                  <a:txBody>
                    <a:bodyPr/>
                    <a:lstStyle/>
                    <a:p>
                      <a:endParaRPr lang="en-US" sz="1700" dirty="0"/>
                    </a:p>
                  </a:txBody>
                  <a:tcPr marL="87387" marR="87387" marT="43694" marB="43694"/>
                </a:tc>
                <a:tc>
                  <a:txBody>
                    <a:bodyPr/>
                    <a:lstStyle/>
                    <a:p>
                      <a:endParaRPr lang="en-US" sz="1700" dirty="0"/>
                    </a:p>
                  </a:txBody>
                  <a:tcPr marL="87387" marR="87387" marT="43694" marB="43694"/>
                </a:tc>
                <a:tc>
                  <a:txBody>
                    <a:bodyPr/>
                    <a:lstStyle/>
                    <a:p>
                      <a:endParaRPr lang="en-US" sz="1700"/>
                    </a:p>
                  </a:txBody>
                  <a:tcPr marL="87387" marR="87387" marT="43694" marB="43694"/>
                </a:tc>
                <a:tc>
                  <a:txBody>
                    <a:bodyPr/>
                    <a:lstStyle/>
                    <a:p>
                      <a:r>
                        <a:rPr lang="en-US" sz="1700" u="sng" dirty="0"/>
                        <a:t>NTRUhps2048509</a:t>
                      </a:r>
                    </a:p>
                    <a:p>
                      <a:r>
                        <a:rPr lang="en-US" sz="1700" u="none" dirty="0"/>
                        <a:t>2^139</a:t>
                      </a:r>
                    </a:p>
                    <a:p>
                      <a:r>
                        <a:rPr lang="en-US" sz="1700" u="none" dirty="0"/>
                        <a:t>(2^84 memory)</a:t>
                      </a:r>
                    </a:p>
                  </a:txBody>
                  <a:tcPr marL="87387" marR="87387" marT="43694" marB="43694"/>
                </a:tc>
                <a:extLst>
                  <a:ext uri="{0D108BD9-81ED-4DB2-BD59-A6C34878D82A}">
                    <a16:rowId xmlns:a16="http://schemas.microsoft.com/office/drawing/2014/main" val="3821525132"/>
                  </a:ext>
                </a:extLst>
              </a:tr>
              <a:tr h="1660359">
                <a:tc>
                  <a:txBody>
                    <a:bodyPr/>
                    <a:lstStyle/>
                    <a:p>
                      <a:r>
                        <a:rPr lang="en-US" sz="1700" dirty="0"/>
                        <a:t>Category 1</a:t>
                      </a:r>
                    </a:p>
                    <a:p>
                      <a:r>
                        <a:rPr lang="en-US" sz="1700" dirty="0"/>
                        <a:t>2^143</a:t>
                      </a:r>
                    </a:p>
                  </a:txBody>
                  <a:tcPr marL="87387" marR="87387" marT="43694" marB="43694"/>
                </a:tc>
                <a:tc>
                  <a:txBody>
                    <a:bodyPr/>
                    <a:lstStyle/>
                    <a:p>
                      <a:r>
                        <a:rPr lang="en-US" sz="1700" u="sng" dirty="0"/>
                        <a:t>Kyber512</a:t>
                      </a:r>
                    </a:p>
                    <a:p>
                      <a:r>
                        <a:rPr lang="en-US" sz="1700" dirty="0"/>
                        <a:t>2^151</a:t>
                      </a:r>
                    </a:p>
                    <a:p>
                      <a:r>
                        <a:rPr lang="en-US" sz="1700" dirty="0"/>
                        <a:t>(2^94 memory)</a:t>
                      </a:r>
                    </a:p>
                  </a:txBody>
                  <a:tcPr marL="87387" marR="87387" marT="43694" marB="43694"/>
                </a:tc>
                <a:tc>
                  <a:txBody>
                    <a:bodyPr/>
                    <a:lstStyle/>
                    <a:p>
                      <a:r>
                        <a:rPr lang="en-US" sz="1700" u="sng" dirty="0"/>
                        <a:t>Lightsaber</a:t>
                      </a:r>
                    </a:p>
                  </a:txBody>
                  <a:tcPr marL="87387" marR="87387" marT="43694" marB="43694"/>
                </a:tc>
                <a:tc>
                  <a:txBody>
                    <a:bodyPr/>
                    <a:lstStyle/>
                    <a:p>
                      <a:r>
                        <a:rPr lang="en-US" sz="1700" u="sng" dirty="0">
                          <a:solidFill>
                            <a:schemeClr val="tx1"/>
                          </a:solidFill>
                        </a:rPr>
                        <a:t>NTRUhrss701</a:t>
                      </a:r>
                    </a:p>
                    <a:p>
                      <a:r>
                        <a:rPr lang="en-US" sz="1700" u="none" dirty="0">
                          <a:solidFill>
                            <a:schemeClr val="tx1"/>
                          </a:solidFill>
                        </a:rPr>
                        <a:t>2^168</a:t>
                      </a:r>
                    </a:p>
                    <a:p>
                      <a:r>
                        <a:rPr lang="en-US" sz="1700" u="none" dirty="0">
                          <a:solidFill>
                            <a:schemeClr val="tx1"/>
                          </a:solidFill>
                        </a:rPr>
                        <a:t>(2^105 memory)</a:t>
                      </a:r>
                    </a:p>
                    <a:p>
                      <a:r>
                        <a:rPr lang="en-US" sz="1700" u="sng" dirty="0">
                          <a:solidFill>
                            <a:schemeClr val="tx1"/>
                          </a:solidFill>
                        </a:rPr>
                        <a:t>NTRUhps204877</a:t>
                      </a:r>
                    </a:p>
                    <a:p>
                      <a:r>
                        <a:rPr lang="en-US" sz="1700" u="none" dirty="0">
                          <a:solidFill>
                            <a:schemeClr val="tx1"/>
                          </a:solidFill>
                        </a:rPr>
                        <a:t>2^176</a:t>
                      </a:r>
                    </a:p>
                    <a:p>
                      <a:r>
                        <a:rPr lang="en-US" sz="1700" u="none" dirty="0">
                          <a:solidFill>
                            <a:schemeClr val="tx1"/>
                          </a:solidFill>
                        </a:rPr>
                        <a:t>(2^111 memory)</a:t>
                      </a:r>
                    </a:p>
                  </a:txBody>
                  <a:tcPr marL="87387" marR="87387" marT="43694" marB="43694"/>
                </a:tc>
                <a:extLst>
                  <a:ext uri="{0D108BD9-81ED-4DB2-BD59-A6C34878D82A}">
                    <a16:rowId xmlns:a16="http://schemas.microsoft.com/office/drawing/2014/main" val="43562396"/>
                  </a:ext>
                </a:extLst>
              </a:tr>
              <a:tr h="873873">
                <a:tc>
                  <a:txBody>
                    <a:bodyPr/>
                    <a:lstStyle/>
                    <a:p>
                      <a:r>
                        <a:rPr lang="en-US" sz="1700" dirty="0"/>
                        <a:t>Category 3</a:t>
                      </a:r>
                    </a:p>
                    <a:p>
                      <a:r>
                        <a:rPr lang="en-US" sz="1700" dirty="0"/>
                        <a:t>2^207</a:t>
                      </a:r>
                    </a:p>
                  </a:txBody>
                  <a:tcPr marL="87387" marR="87387" marT="43694" marB="43694"/>
                </a:tc>
                <a:tc>
                  <a:txBody>
                    <a:bodyPr/>
                    <a:lstStyle/>
                    <a:p>
                      <a:r>
                        <a:rPr lang="en-US" sz="1700" u="sng" dirty="0"/>
                        <a:t>Kyber768</a:t>
                      </a:r>
                    </a:p>
                    <a:p>
                      <a:r>
                        <a:rPr lang="en-US" sz="1700" dirty="0"/>
                        <a:t>2^215</a:t>
                      </a:r>
                    </a:p>
                    <a:p>
                      <a:r>
                        <a:rPr lang="en-US" sz="1700" dirty="0"/>
                        <a:t>(2^139 memory)</a:t>
                      </a:r>
                    </a:p>
                  </a:txBody>
                  <a:tcPr marL="87387" marR="87387" marT="43694" marB="43694"/>
                </a:tc>
                <a:tc>
                  <a:txBody>
                    <a:bodyPr/>
                    <a:lstStyle/>
                    <a:p>
                      <a:r>
                        <a:rPr lang="en-US" sz="1700" u="sng" dirty="0"/>
                        <a:t>Saber</a:t>
                      </a:r>
                    </a:p>
                  </a:txBody>
                  <a:tcPr marL="87387" marR="87387" marT="43694" marB="43694"/>
                </a:tc>
                <a:tc>
                  <a:txBody>
                    <a:bodyPr/>
                    <a:lstStyle/>
                    <a:p>
                      <a:r>
                        <a:rPr lang="en-US" sz="1700" u="sng" dirty="0"/>
                        <a:t>NTRUhps4096821</a:t>
                      </a:r>
                    </a:p>
                    <a:p>
                      <a:r>
                        <a:rPr lang="en-US" sz="1700" u="none" dirty="0"/>
                        <a:t>2^209</a:t>
                      </a:r>
                    </a:p>
                    <a:p>
                      <a:r>
                        <a:rPr lang="en-US" sz="1700" u="none" dirty="0"/>
                        <a:t>(2^134 memory)</a:t>
                      </a:r>
                    </a:p>
                  </a:txBody>
                  <a:tcPr marL="87387" marR="87387" marT="43694" marB="43694"/>
                </a:tc>
                <a:extLst>
                  <a:ext uri="{0D108BD9-81ED-4DB2-BD59-A6C34878D82A}">
                    <a16:rowId xmlns:a16="http://schemas.microsoft.com/office/drawing/2014/main" val="931053256"/>
                  </a:ext>
                </a:extLst>
              </a:tr>
              <a:tr h="873873">
                <a:tc>
                  <a:txBody>
                    <a:bodyPr/>
                    <a:lstStyle/>
                    <a:p>
                      <a:r>
                        <a:rPr lang="en-US" sz="1700" dirty="0"/>
                        <a:t>Category 5</a:t>
                      </a:r>
                    </a:p>
                    <a:p>
                      <a:r>
                        <a:rPr lang="en-US" sz="1700" dirty="0"/>
                        <a:t>2^272</a:t>
                      </a:r>
                    </a:p>
                  </a:txBody>
                  <a:tcPr marL="87387" marR="87387" marT="43694" marB="43694"/>
                </a:tc>
                <a:tc>
                  <a:txBody>
                    <a:bodyPr/>
                    <a:lstStyle/>
                    <a:p>
                      <a:r>
                        <a:rPr lang="en-US" sz="1700" u="sng" dirty="0"/>
                        <a:t>Kyber1024</a:t>
                      </a:r>
                    </a:p>
                    <a:p>
                      <a:r>
                        <a:rPr lang="en-US" sz="1700" dirty="0"/>
                        <a:t>2^287</a:t>
                      </a:r>
                    </a:p>
                    <a:p>
                      <a:r>
                        <a:rPr lang="en-US" sz="1700" dirty="0"/>
                        <a:t>(2^190 memory)</a:t>
                      </a:r>
                    </a:p>
                  </a:txBody>
                  <a:tcPr marL="87387" marR="87387" marT="43694" marB="43694"/>
                </a:tc>
                <a:tc>
                  <a:txBody>
                    <a:bodyPr/>
                    <a:lstStyle/>
                    <a:p>
                      <a:r>
                        <a:rPr lang="en-US" sz="1700" u="sng" dirty="0" err="1"/>
                        <a:t>Firesaber</a:t>
                      </a:r>
                      <a:endParaRPr lang="en-US" sz="1700" u="sng" dirty="0"/>
                    </a:p>
                  </a:txBody>
                  <a:tcPr marL="87387" marR="87387" marT="43694" marB="43694"/>
                </a:tc>
                <a:tc>
                  <a:txBody>
                    <a:bodyPr/>
                    <a:lstStyle/>
                    <a:p>
                      <a:r>
                        <a:rPr lang="en-US" sz="1700" u="sng" dirty="0"/>
                        <a:t>NTRUhps40961229</a:t>
                      </a:r>
                    </a:p>
                    <a:p>
                      <a:r>
                        <a:rPr lang="en-US" sz="1700" u="sng" dirty="0"/>
                        <a:t>NTRUhrss1373</a:t>
                      </a:r>
                    </a:p>
                  </a:txBody>
                  <a:tcPr marL="87387" marR="87387" marT="43694" marB="43694"/>
                </a:tc>
                <a:extLst>
                  <a:ext uri="{0D108BD9-81ED-4DB2-BD59-A6C34878D82A}">
                    <a16:rowId xmlns:a16="http://schemas.microsoft.com/office/drawing/2014/main" val="847963343"/>
                  </a:ext>
                </a:extLst>
              </a:tr>
            </a:tbl>
          </a:graphicData>
        </a:graphic>
      </p:graphicFrame>
    </p:spTree>
    <p:extLst>
      <p:ext uri="{BB962C8B-B14F-4D97-AF65-F5344CB8AC3E}">
        <p14:creationId xmlns:p14="http://schemas.microsoft.com/office/powerpoint/2010/main" val="60631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A90E-1AE5-AE41-82B1-D4A5CF8E4164}"/>
              </a:ext>
            </a:extLst>
          </p:cNvPr>
          <p:cNvSpPr>
            <a:spLocks noGrp="1"/>
          </p:cNvSpPr>
          <p:nvPr>
            <p:ph type="title"/>
          </p:nvPr>
        </p:nvSpPr>
        <p:spPr/>
        <p:txBody>
          <a:bodyPr/>
          <a:lstStyle/>
          <a:p>
            <a:r>
              <a:rPr lang="en-US" dirty="0"/>
              <a:t>Security – security proofs</a:t>
            </a:r>
          </a:p>
        </p:txBody>
      </p:sp>
      <p:sp>
        <p:nvSpPr>
          <p:cNvPr id="3" name="Content Placeholder 2">
            <a:extLst>
              <a:ext uri="{FF2B5EF4-FFF2-40B4-BE49-F238E27FC236}">
                <a16:creationId xmlns:a16="http://schemas.microsoft.com/office/drawing/2014/main" id="{4BA9AC08-C3BA-F547-A47C-8993CD8AC65E}"/>
              </a:ext>
            </a:extLst>
          </p:cNvPr>
          <p:cNvSpPr>
            <a:spLocks noGrp="1"/>
          </p:cNvSpPr>
          <p:nvPr>
            <p:ph idx="1"/>
          </p:nvPr>
        </p:nvSpPr>
        <p:spPr/>
        <p:txBody>
          <a:bodyPr/>
          <a:lstStyle/>
          <a:p>
            <a:r>
              <a:rPr lang="en-US" dirty="0" err="1"/>
              <a:t>Kyber</a:t>
            </a:r>
            <a:r>
              <a:rPr lang="en-US" dirty="0"/>
              <a:t> – tight reduction in ROM, non-tight in QROM</a:t>
            </a:r>
          </a:p>
          <a:p>
            <a:pPr lvl="1"/>
            <a:r>
              <a:rPr lang="en-US" dirty="0"/>
              <a:t>Based on module LWE + rounding?</a:t>
            </a:r>
          </a:p>
          <a:p>
            <a:pPr lvl="1"/>
            <a:r>
              <a:rPr lang="en-US" dirty="0"/>
              <a:t>Can be made tight in QROM w/ non-standard assumptions</a:t>
            </a:r>
          </a:p>
          <a:p>
            <a:r>
              <a:rPr lang="en-US" dirty="0"/>
              <a:t>Saber – tight reduction in ROM, non-tight in QROM</a:t>
            </a:r>
          </a:p>
          <a:p>
            <a:pPr lvl="1"/>
            <a:r>
              <a:rPr lang="en-US" dirty="0"/>
              <a:t>Based on module LWR</a:t>
            </a:r>
          </a:p>
          <a:p>
            <a:r>
              <a:rPr lang="en-US" dirty="0"/>
              <a:t>NTRU - tight reduction in ROM, tight reduction in QROM under non-standard assumption</a:t>
            </a:r>
          </a:p>
          <a:p>
            <a:pPr lvl="1"/>
            <a:r>
              <a:rPr lang="en-US" dirty="0"/>
              <a:t>Based on NTRU problem</a:t>
            </a:r>
          </a:p>
          <a:p>
            <a:pPr lvl="1"/>
            <a:r>
              <a:rPr lang="en-US" dirty="0"/>
              <a:t>Proofs given in Saito, </a:t>
            </a:r>
            <a:r>
              <a:rPr lang="en-US" dirty="0" err="1"/>
              <a:t>Xagawa</a:t>
            </a:r>
            <a:r>
              <a:rPr lang="en-US" dirty="0"/>
              <a:t>, </a:t>
            </a:r>
            <a:r>
              <a:rPr lang="en-US" dirty="0" err="1"/>
              <a:t>Yamakawa</a:t>
            </a:r>
            <a:endParaRPr lang="en-US" dirty="0"/>
          </a:p>
        </p:txBody>
      </p:sp>
    </p:spTree>
    <p:extLst>
      <p:ext uri="{BB962C8B-B14F-4D97-AF65-F5344CB8AC3E}">
        <p14:creationId xmlns:p14="http://schemas.microsoft.com/office/powerpoint/2010/main" val="99011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A90E-1AE5-AE41-82B1-D4A5CF8E4164}"/>
              </a:ext>
            </a:extLst>
          </p:cNvPr>
          <p:cNvSpPr>
            <a:spLocks noGrp="1"/>
          </p:cNvSpPr>
          <p:nvPr>
            <p:ph type="title"/>
          </p:nvPr>
        </p:nvSpPr>
        <p:spPr/>
        <p:txBody>
          <a:bodyPr/>
          <a:lstStyle/>
          <a:p>
            <a:r>
              <a:rPr lang="en-US" dirty="0"/>
              <a:t>Security – </a:t>
            </a:r>
            <a:r>
              <a:rPr lang="en-US" dirty="0" err="1"/>
              <a:t>Kyber</a:t>
            </a:r>
            <a:r>
              <a:rPr lang="en-US" dirty="0"/>
              <a:t> overall security analysis</a:t>
            </a:r>
          </a:p>
        </p:txBody>
      </p:sp>
      <p:pic>
        <p:nvPicPr>
          <p:cNvPr id="5" name="Content Placeholder 4" descr="Table&#10;&#10;Description automatically generated with low confidence">
            <a:extLst>
              <a:ext uri="{FF2B5EF4-FFF2-40B4-BE49-F238E27FC236}">
                <a16:creationId xmlns:a16="http://schemas.microsoft.com/office/drawing/2014/main" id="{97A5BF84-943A-504D-A9DE-617DE6DE45BA}"/>
              </a:ext>
            </a:extLst>
          </p:cNvPr>
          <p:cNvPicPr>
            <a:picLocks noGrp="1" noChangeAspect="1"/>
          </p:cNvPicPr>
          <p:nvPr>
            <p:ph idx="1"/>
          </p:nvPr>
        </p:nvPicPr>
        <p:blipFill>
          <a:blip r:embed="rId2"/>
          <a:stretch>
            <a:fillRect/>
          </a:stretch>
        </p:blipFill>
        <p:spPr>
          <a:xfrm>
            <a:off x="1522562" y="1744896"/>
            <a:ext cx="7502979" cy="4747979"/>
          </a:xfrm>
        </p:spPr>
      </p:pic>
    </p:spTree>
    <p:extLst>
      <p:ext uri="{BB962C8B-B14F-4D97-AF65-F5344CB8AC3E}">
        <p14:creationId xmlns:p14="http://schemas.microsoft.com/office/powerpoint/2010/main" val="266348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A90E-1AE5-AE41-82B1-D4A5CF8E4164}"/>
              </a:ext>
            </a:extLst>
          </p:cNvPr>
          <p:cNvSpPr>
            <a:spLocks noGrp="1"/>
          </p:cNvSpPr>
          <p:nvPr>
            <p:ph type="title"/>
          </p:nvPr>
        </p:nvSpPr>
        <p:spPr/>
        <p:txBody>
          <a:bodyPr/>
          <a:lstStyle/>
          <a:p>
            <a:r>
              <a:rPr lang="en-US" dirty="0"/>
              <a:t>Security – Saber overall security analysis</a:t>
            </a:r>
          </a:p>
        </p:txBody>
      </p:sp>
      <p:pic>
        <p:nvPicPr>
          <p:cNvPr id="7" name="Picture 6" descr="Text, table&#10;&#10;Description automatically generated">
            <a:extLst>
              <a:ext uri="{FF2B5EF4-FFF2-40B4-BE49-F238E27FC236}">
                <a16:creationId xmlns:a16="http://schemas.microsoft.com/office/drawing/2014/main" id="{0191ABD5-968A-4B41-AEAF-B6FFCF8956DA}"/>
              </a:ext>
            </a:extLst>
          </p:cNvPr>
          <p:cNvPicPr>
            <a:picLocks noChangeAspect="1"/>
          </p:cNvPicPr>
          <p:nvPr/>
        </p:nvPicPr>
        <p:blipFill>
          <a:blip r:embed="rId2"/>
          <a:stretch>
            <a:fillRect/>
          </a:stretch>
        </p:blipFill>
        <p:spPr>
          <a:xfrm>
            <a:off x="2487088" y="1766047"/>
            <a:ext cx="6770325" cy="4315152"/>
          </a:xfrm>
          <a:prstGeom prst="rect">
            <a:avLst/>
          </a:prstGeom>
        </p:spPr>
      </p:pic>
    </p:spTree>
    <p:extLst>
      <p:ext uri="{BB962C8B-B14F-4D97-AF65-F5344CB8AC3E}">
        <p14:creationId xmlns:p14="http://schemas.microsoft.com/office/powerpoint/2010/main" val="4042854125"/>
      </p:ext>
    </p:extLst>
  </p:cSld>
  <p:clrMapOvr>
    <a:masterClrMapping/>
  </p:clrMapOvr>
</p:sld>
</file>

<file path=ppt/theme/theme1.xml><?xml version="1.0" encoding="utf-8"?>
<a:theme xmlns:a="http://schemas.openxmlformats.org/drawingml/2006/main" name="GradientVTI">
  <a:themeElements>
    <a:clrScheme name="Droplet">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87FEDF3E7A8F4A97A830D99D3B29C6" ma:contentTypeVersion="12" ma:contentTypeDescription="Create a new document." ma:contentTypeScope="" ma:versionID="9f5aacd843d812e22d386f32e7c7e64f">
  <xsd:schema xmlns:xsd="http://www.w3.org/2001/XMLSchema" xmlns:xs="http://www.w3.org/2001/XMLSchema" xmlns:p="http://schemas.microsoft.com/office/2006/metadata/properties" xmlns:ns2="ae68404e-1c87-4717-902c-d537b5f6e9ca" xmlns:ns3="bea53ec1-1315-4566-a6b5-3d273db44762" targetNamespace="http://schemas.microsoft.com/office/2006/metadata/properties" ma:root="true" ma:fieldsID="e474de1bb80a25509b77765fdfc6e9f6" ns2:_="" ns3:_="">
    <xsd:import namespace="ae68404e-1c87-4717-902c-d537b5f6e9ca"/>
    <xsd:import namespace="bea53ec1-1315-4566-a6b5-3d273db4476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8404e-1c87-4717-902c-d537b5f6e9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e6a98a9-4721-402f-9b0e-578e6c49775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a53ec1-1315-4566-a6b5-3d273db447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36dbd5-a568-4060-80e3-7b07cda60566}" ma:internalName="TaxCatchAll" ma:showField="CatchAllData" ma:web="bea53ec1-1315-4566-a6b5-3d273db4476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ea53ec1-1315-4566-a6b5-3d273db44762" xsi:nil="true"/>
    <lcf76f155ced4ddcb4097134ff3c332f xmlns="ae68404e-1c87-4717-902c-d537b5f6e9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E5D241-F2E2-4E0A-AF70-F242AD5CB476}"/>
</file>

<file path=customXml/itemProps2.xml><?xml version="1.0" encoding="utf-8"?>
<ds:datastoreItem xmlns:ds="http://schemas.openxmlformats.org/officeDocument/2006/customXml" ds:itemID="{2095F562-A1A9-4482-A868-87E82DA503B4}"/>
</file>

<file path=customXml/itemProps3.xml><?xml version="1.0" encoding="utf-8"?>
<ds:datastoreItem xmlns:ds="http://schemas.openxmlformats.org/officeDocument/2006/customXml" ds:itemID="{6907DF9E-1231-4FE1-990D-561DF772673E}"/>
</file>

<file path=docProps/app.xml><?xml version="1.0" encoding="utf-8"?>
<Properties xmlns="http://schemas.openxmlformats.org/officeDocument/2006/extended-properties" xmlns:vt="http://schemas.openxmlformats.org/officeDocument/2006/docPropsVTypes">
  <Template>{4CCA5808-A3AC-E04A-B0F3-86159086D71F}tf10001073</Template>
  <TotalTime>2625</TotalTime>
  <Words>2038</Words>
  <Application>Microsoft Macintosh PowerPoint</Application>
  <PresentationFormat>Widescreen</PresentationFormat>
  <Paragraphs>415</Paragraphs>
  <Slides>37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Cambria Math</vt:lpstr>
      <vt:lpstr>CMR12</vt:lpstr>
      <vt:lpstr>CMR8</vt:lpstr>
      <vt:lpstr>Gill Sans Nova</vt:lpstr>
      <vt:lpstr>inherit</vt:lpstr>
      <vt:lpstr>Univers</vt:lpstr>
      <vt:lpstr>GradientVTI</vt:lpstr>
      <vt:lpstr>Kyber, Saber, and NTRU oh my!</vt:lpstr>
      <vt:lpstr>A few questions</vt:lpstr>
      <vt:lpstr>Evaluation Criteria</vt:lpstr>
      <vt:lpstr>Security – categories offered </vt:lpstr>
      <vt:lpstr>Security – coresvp estimates</vt:lpstr>
      <vt:lpstr>Security – gate counts</vt:lpstr>
      <vt:lpstr>Security – security proofs</vt:lpstr>
      <vt:lpstr>Security – Kyber overall security analysis</vt:lpstr>
      <vt:lpstr>Security – Saber overall security analysis</vt:lpstr>
      <vt:lpstr>Security – NTRU overall security analysis</vt:lpstr>
      <vt:lpstr>Security recap</vt:lpstr>
      <vt:lpstr>Performance – parameter sizes</vt:lpstr>
      <vt:lpstr>Performance – bandwidth graph</vt:lpstr>
      <vt:lpstr>Performance – cycle counts (Haswell)</vt:lpstr>
      <vt:lpstr>PowerPoint Presentation</vt:lpstr>
      <vt:lpstr>PowerPoint Presentation</vt:lpstr>
      <vt:lpstr>PowerPoint Presentation</vt:lpstr>
      <vt:lpstr>Performance – cycle counts (Cortex-M4)</vt:lpstr>
      <vt:lpstr>PowerPoint Presentation</vt:lpstr>
      <vt:lpstr>PowerPoint Presentation</vt:lpstr>
      <vt:lpstr>PowerPoint Presentation</vt:lpstr>
      <vt:lpstr>Performance – memory usage (pqm4)</vt:lpstr>
      <vt:lpstr>Performance – implementation issues</vt:lpstr>
      <vt:lpstr>Performance – implementation issues (cont)</vt:lpstr>
      <vt:lpstr>Performance – real world experiments</vt:lpstr>
      <vt:lpstr>Performance recap</vt:lpstr>
      <vt:lpstr>Performance recap</vt:lpstr>
      <vt:lpstr>Algorithm char. – IP considerations</vt:lpstr>
      <vt:lpstr>Algorithm char. – simplicity, flexibility, clarity of specification</vt:lpstr>
      <vt:lpstr>Algorithm char. – advantages and disadvantages</vt:lpstr>
      <vt:lpstr>Algorithm char. – advantages and disadvantages</vt:lpstr>
      <vt:lpstr>Algorithm char. – advantages and disadvantages</vt:lpstr>
      <vt:lpstr>Algorithm char. – side channel analysis</vt:lpstr>
      <vt:lpstr>Algorithm char. – pqc-forum discussion/comments</vt:lpstr>
      <vt:lpstr>Algorithm char. – pqc-forum discussion/comments</vt:lpstr>
      <vt:lpstr>Algorithm characteristics recap</vt:lpstr>
      <vt:lpstr>Overall 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Kyber, Saber, and NTRU oh my!</dc:title>
  <dc:creator>Moody, Dustin (Fed)</dc:creator>
  <cp:lastModifiedBy>Moody, Dustin (Fed)</cp:lastModifiedBy>
  <cp:revision>9</cp:revision>
  <dcterms:created xsi:type="dcterms:W3CDTF">2021-10-25T17:41:59Z</dcterms:created>
  <dcterms:modified xsi:type="dcterms:W3CDTF">2021-10-27T13:27:50Z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0x010100DC87FEDF3E7A8F4A97A830D99D3B29C6</vt:lpwstr>
  </property>
  <property fmtid="{D5CDD505-2E9C-101B-9397-08002B2CF9AE}" pid="3" name="Order">
    <vt:r8>4971200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